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75" r:id="rId4"/>
    <p:sldId id="274" r:id="rId5"/>
    <p:sldId id="276" r:id="rId6"/>
    <p:sldId id="277" r:id="rId7"/>
    <p:sldId id="278" r:id="rId8"/>
    <p:sldId id="279" r:id="rId9"/>
    <p:sldId id="273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333" r:id="rId24"/>
    <p:sldId id="294" r:id="rId25"/>
    <p:sldId id="295" r:id="rId26"/>
    <p:sldId id="296" r:id="rId27"/>
    <p:sldId id="297" r:id="rId28"/>
    <p:sldId id="298" r:id="rId29"/>
    <p:sldId id="313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4" r:id="rId43"/>
    <p:sldId id="311" r:id="rId44"/>
    <p:sldId id="312" r:id="rId45"/>
    <p:sldId id="315" r:id="rId46"/>
    <p:sldId id="316" r:id="rId47"/>
    <p:sldId id="317" r:id="rId48"/>
    <p:sldId id="318" r:id="rId49"/>
    <p:sldId id="319" r:id="rId50"/>
    <p:sldId id="320" r:id="rId51"/>
    <p:sldId id="321" r:id="rId52"/>
    <p:sldId id="322" r:id="rId53"/>
    <p:sldId id="323" r:id="rId54"/>
    <p:sldId id="324" r:id="rId55"/>
    <p:sldId id="328" r:id="rId56"/>
    <p:sldId id="329" r:id="rId57"/>
    <p:sldId id="330" r:id="rId58"/>
    <p:sldId id="331" r:id="rId59"/>
    <p:sldId id="332" r:id="rId60"/>
    <p:sldId id="334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5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12" autoAdjust="0"/>
    <p:restoredTop sz="94660"/>
  </p:normalViewPr>
  <p:slideViewPr>
    <p:cSldViewPr snapToGrid="0">
      <p:cViewPr varScale="1">
        <p:scale>
          <a:sx n="69" d="100"/>
          <a:sy n="69" d="100"/>
        </p:scale>
        <p:origin x="46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BAE9C7-8BC7-4301-A3BF-D9E540963538}" type="datetimeFigureOut">
              <a:rPr lang="es-ES" smtClean="0"/>
              <a:t>31/07/2018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D22078-4727-471E-BDA2-B9FB76D2D85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636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22696B-9D3D-491F-BA50-57C6483B6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7348" y="1554552"/>
            <a:ext cx="9959052" cy="3748895"/>
          </a:xfrm>
          <a:noFill/>
        </p:spPr>
        <p:txBody>
          <a:bodyPr>
            <a:normAutofit/>
          </a:bodyPr>
          <a:lstStyle/>
          <a:p>
            <a:pPr algn="ctr"/>
            <a:r>
              <a:rPr lang="es-ES" sz="60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AR DESTINE" panose="02000000000000000000" pitchFamily="2" charset="0"/>
              </a:rPr>
              <a:t>MICROBIOLOGIA TEST.</a:t>
            </a:r>
            <a:br>
              <a:rPr lang="es-ES" dirty="0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br>
              <a:rPr lang="es-ES" dirty="0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es-ES" sz="36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Pet</a:t>
            </a:r>
            <a:r>
              <a:rPr lang="es-ES" sz="3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Project verano 2018</a:t>
            </a:r>
          </a:p>
        </p:txBody>
      </p:sp>
    </p:spTree>
    <p:extLst>
      <p:ext uri="{BB962C8B-B14F-4D97-AF65-F5344CB8AC3E}">
        <p14:creationId xmlns:p14="http://schemas.microsoft.com/office/powerpoint/2010/main" val="4030896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97E7BF6-4BCE-4E74-98C3-65F390AF27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62" t="5615" r="19238" b="11158"/>
          <a:stretch/>
        </p:blipFill>
        <p:spPr>
          <a:xfrm>
            <a:off x="237424" y="216568"/>
            <a:ext cx="5165203" cy="393192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957DF68-99E5-4973-A1C3-883F5FE7DA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50" t="5778" r="19303" b="11977"/>
          <a:stretch/>
        </p:blipFill>
        <p:spPr>
          <a:xfrm>
            <a:off x="5791912" y="1896176"/>
            <a:ext cx="6162664" cy="467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944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54531BF-E8DD-4DD5-B0AA-9ADD390945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79" t="5894" r="18921" b="11158"/>
          <a:stretch/>
        </p:blipFill>
        <p:spPr>
          <a:xfrm>
            <a:off x="144379" y="72188"/>
            <a:ext cx="5604986" cy="425230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E1CC6C3-8DF4-4C10-9A6F-84BAC142BC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13" t="6479" r="19618" b="11836"/>
          <a:stretch/>
        </p:blipFill>
        <p:spPr>
          <a:xfrm>
            <a:off x="6095999" y="2340720"/>
            <a:ext cx="5888601" cy="444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9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7F03968-96B0-44EA-8BDB-7FDE6E311A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00" t="6455" r="19237" b="11298"/>
          <a:stretch/>
        </p:blipFill>
        <p:spPr>
          <a:xfrm>
            <a:off x="166839" y="0"/>
            <a:ext cx="5929161" cy="447743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0800193-89C4-45E7-878F-D7F2671530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42" t="6176" r="19395" b="11579"/>
          <a:stretch/>
        </p:blipFill>
        <p:spPr>
          <a:xfrm>
            <a:off x="6135769" y="2348564"/>
            <a:ext cx="5786723" cy="436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9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2A2E435-7D7E-4FC8-88C7-E244B1DEB4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2" t="6597" r="19316" b="11158"/>
          <a:stretch/>
        </p:blipFill>
        <p:spPr>
          <a:xfrm>
            <a:off x="173254" y="0"/>
            <a:ext cx="6062190" cy="4572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5944860-5E50-488D-BEB6-7CB6892DAE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59" t="5894" r="19157" b="11579"/>
          <a:stretch/>
        </p:blipFill>
        <p:spPr>
          <a:xfrm>
            <a:off x="5837198" y="2079056"/>
            <a:ext cx="6298776" cy="477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379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2388EF3-D94F-4763-BD54-697DCE4B7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84" t="6035" r="19158" b="11018"/>
          <a:stretch/>
        </p:blipFill>
        <p:spPr>
          <a:xfrm>
            <a:off x="144379" y="86628"/>
            <a:ext cx="6073541" cy="459598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F44E935-DD37-4DE5-BC27-7EECD1F66C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63" t="5615" r="19316" b="11158"/>
          <a:stretch/>
        </p:blipFill>
        <p:spPr>
          <a:xfrm>
            <a:off x="6131365" y="2261936"/>
            <a:ext cx="5916256" cy="450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84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DD7069C-76E2-4D8C-A459-BED14E3C92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21" t="6176" r="19316" b="11159"/>
          <a:stretch/>
        </p:blipFill>
        <p:spPr>
          <a:xfrm>
            <a:off x="211755" y="0"/>
            <a:ext cx="5795291" cy="439874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9FAB966-C5C6-429E-818B-F26C481F03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79" t="6316" r="19552" b="10596"/>
          <a:stretch/>
        </p:blipFill>
        <p:spPr>
          <a:xfrm>
            <a:off x="6096000" y="2199372"/>
            <a:ext cx="6073541" cy="466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94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962FACC-C340-424A-B414-9CF0AE3243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4" t="996" r="3844" b="8479"/>
          <a:stretch/>
        </p:blipFill>
        <p:spPr>
          <a:xfrm>
            <a:off x="750769" y="368166"/>
            <a:ext cx="11078679" cy="612166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818DC75-F310-4625-B3A1-FD062E64B9CA}"/>
              </a:ext>
            </a:extLst>
          </p:cNvPr>
          <p:cNvSpPr txBox="1"/>
          <p:nvPr/>
        </p:nvSpPr>
        <p:spPr>
          <a:xfrm>
            <a:off x="6939815" y="4186989"/>
            <a:ext cx="2695073" cy="646331"/>
          </a:xfrm>
          <a:prstGeom prst="rect">
            <a:avLst/>
          </a:prstGeom>
          <a:solidFill>
            <a:srgbClr val="FFD5FA"/>
          </a:solidFill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7030A0"/>
                </a:solidFill>
              </a:rPr>
              <a:t>Una vez </a:t>
            </a:r>
            <a:r>
              <a:rPr lang="es-ES" dirty="0" err="1">
                <a:solidFill>
                  <a:srgbClr val="7030A0"/>
                </a:solidFill>
              </a:rPr>
              <a:t>instaldo</a:t>
            </a:r>
            <a:r>
              <a:rPr lang="es-ES" dirty="0">
                <a:solidFill>
                  <a:srgbClr val="7030A0"/>
                </a:solidFill>
              </a:rPr>
              <a:t>, lanza el </a:t>
            </a:r>
            <a:r>
              <a:rPr lang="es-ES" dirty="0" err="1">
                <a:solidFill>
                  <a:srgbClr val="7030A0"/>
                </a:solidFill>
              </a:rPr>
              <a:t>Workbench</a:t>
            </a:r>
            <a:r>
              <a:rPr lang="es-ES" dirty="0">
                <a:solidFill>
                  <a:srgbClr val="7030A0"/>
                </a:solidFill>
              </a:rPr>
              <a:t> y conecto</a:t>
            </a:r>
          </a:p>
        </p:txBody>
      </p:sp>
    </p:spTree>
    <p:extLst>
      <p:ext uri="{BB962C8B-B14F-4D97-AF65-F5344CB8AC3E}">
        <p14:creationId xmlns:p14="http://schemas.microsoft.com/office/powerpoint/2010/main" val="1976152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AD49616-E40B-42CC-A067-60A4CE0674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1" t="1123" r="3131" b="5404"/>
          <a:stretch/>
        </p:blipFill>
        <p:spPr>
          <a:xfrm>
            <a:off x="452387" y="77002"/>
            <a:ext cx="11357812" cy="641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70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BA56F6E-4CBD-499C-858A-75A5F07D23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4" r="3354" b="5005"/>
          <a:stretch/>
        </p:blipFill>
        <p:spPr>
          <a:xfrm>
            <a:off x="494097" y="209349"/>
            <a:ext cx="11203806" cy="643930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0C36D97-CAA5-42CE-B433-4566BB263965}"/>
              </a:ext>
            </a:extLst>
          </p:cNvPr>
          <p:cNvSpPr txBox="1"/>
          <p:nvPr/>
        </p:nvSpPr>
        <p:spPr>
          <a:xfrm>
            <a:off x="6670307" y="3763477"/>
            <a:ext cx="2695073" cy="646331"/>
          </a:xfrm>
          <a:prstGeom prst="rect">
            <a:avLst/>
          </a:prstGeom>
          <a:solidFill>
            <a:srgbClr val="FFD5FA"/>
          </a:solidFill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7030A0"/>
                </a:solidFill>
              </a:rPr>
              <a:t>Ya podemos empezar a crear la base de datos!</a:t>
            </a:r>
          </a:p>
        </p:txBody>
      </p:sp>
    </p:spTree>
    <p:extLst>
      <p:ext uri="{BB962C8B-B14F-4D97-AF65-F5344CB8AC3E}">
        <p14:creationId xmlns:p14="http://schemas.microsoft.com/office/powerpoint/2010/main" val="3836208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5B4C518-0262-48B8-A19E-F7BE940B5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54" y="207818"/>
            <a:ext cx="11453092" cy="644236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8983858-1D96-4B9C-9FBD-AD7A43CCCC48}"/>
              </a:ext>
            </a:extLst>
          </p:cNvPr>
          <p:cNvSpPr txBox="1"/>
          <p:nvPr/>
        </p:nvSpPr>
        <p:spPr>
          <a:xfrm>
            <a:off x="6670307" y="3262964"/>
            <a:ext cx="2695073" cy="646331"/>
          </a:xfrm>
          <a:prstGeom prst="rect">
            <a:avLst/>
          </a:prstGeom>
          <a:solidFill>
            <a:srgbClr val="FFD5FA"/>
          </a:solidFill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7030A0"/>
                </a:solidFill>
              </a:rPr>
              <a:t>Creamos un nuevo esquema</a:t>
            </a:r>
          </a:p>
        </p:txBody>
      </p:sp>
    </p:spTree>
    <p:extLst>
      <p:ext uri="{BB962C8B-B14F-4D97-AF65-F5344CB8AC3E}">
        <p14:creationId xmlns:p14="http://schemas.microsoft.com/office/powerpoint/2010/main" val="3457090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3BEA6BCA-5ED0-47FF-876E-3B41C20C9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rgbClr val="7030A0"/>
                </a:solidFill>
              </a:rPr>
              <a:t>PRIMEROS PASOS: DEFINIR LA APLICACIÓN </a:t>
            </a:r>
          </a:p>
        </p:txBody>
      </p: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84F8EFE4-E69F-49DB-A3F8-AE24C906D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ES" dirty="0">
                <a:solidFill>
                  <a:srgbClr val="7030A0"/>
                </a:solidFill>
              </a:rPr>
              <a:t>Por motivos laborales he tenido que cambiar el objeto de mi </a:t>
            </a:r>
            <a:r>
              <a:rPr lang="es-ES" dirty="0" err="1">
                <a:solidFill>
                  <a:srgbClr val="7030A0"/>
                </a:solidFill>
              </a:rPr>
              <a:t>Pet</a:t>
            </a:r>
            <a:r>
              <a:rPr lang="es-ES" dirty="0">
                <a:solidFill>
                  <a:srgbClr val="7030A0"/>
                </a:solidFill>
              </a:rPr>
              <a:t> Project, así que para llegar al punto en el que estaba sin perder mucho tiempo he decidido desarrollar una aplicación móvil basándome en la aplicación Android que desarrollé en 2013, </a:t>
            </a:r>
            <a:r>
              <a:rPr lang="es-ES" dirty="0" err="1">
                <a:solidFill>
                  <a:srgbClr val="7030A0"/>
                </a:solidFill>
              </a:rPr>
              <a:t>MicrobiologiaTest</a:t>
            </a:r>
            <a:r>
              <a:rPr lang="es-ES" dirty="0">
                <a:solidFill>
                  <a:srgbClr val="7030A0"/>
                </a:solidFill>
              </a:rPr>
              <a:t>.</a:t>
            </a:r>
          </a:p>
          <a:p>
            <a:pPr marL="0" indent="0">
              <a:buNone/>
            </a:pPr>
            <a:r>
              <a:rPr lang="es-ES" dirty="0">
                <a:solidFill>
                  <a:srgbClr val="7030A0"/>
                </a:solidFill>
              </a:rPr>
              <a:t>Constará de las siguientes pantallas:</a:t>
            </a:r>
          </a:p>
          <a:p>
            <a:pPr marL="0" indent="0">
              <a:buNone/>
            </a:pPr>
            <a:r>
              <a:rPr lang="es-ES" dirty="0">
                <a:solidFill>
                  <a:srgbClr val="7030A0"/>
                </a:solidFill>
              </a:rPr>
              <a:t>PANTALLA 1. Pantalla inicio: Juego, Recursos para aprender, Ciencia Divertida.</a:t>
            </a:r>
          </a:p>
          <a:p>
            <a:pPr marL="0" indent="0">
              <a:buNone/>
            </a:pPr>
            <a:r>
              <a:rPr lang="es-ES" dirty="0">
                <a:solidFill>
                  <a:srgbClr val="7030A0"/>
                </a:solidFill>
              </a:rPr>
              <a:t>PANTALLA 2. Juego: consistirá en un juego tipo trivial con preguntas de Microbiología.</a:t>
            </a:r>
          </a:p>
          <a:p>
            <a:pPr marL="0" indent="0">
              <a:buNone/>
            </a:pPr>
            <a:r>
              <a:rPr lang="es-ES" dirty="0">
                <a:solidFill>
                  <a:srgbClr val="7030A0"/>
                </a:solidFill>
              </a:rPr>
              <a:t>PANTALLA 3. Recursos para aprender mostrará una serie de recomendaciones para seguir avanzando en este campo.</a:t>
            </a:r>
          </a:p>
          <a:p>
            <a:pPr marL="0" indent="0">
              <a:buNone/>
            </a:pPr>
            <a:r>
              <a:rPr lang="es-ES" dirty="0">
                <a:solidFill>
                  <a:srgbClr val="7030A0"/>
                </a:solidFill>
              </a:rPr>
              <a:t>PANTALLA 4. Ciencia Divertida, mostrará un listado de premios </a:t>
            </a:r>
            <a:r>
              <a:rPr lang="es-ES" dirty="0" err="1">
                <a:solidFill>
                  <a:srgbClr val="7030A0"/>
                </a:solidFill>
              </a:rPr>
              <a:t>IgNobel</a:t>
            </a:r>
            <a:r>
              <a:rPr lang="es-ES" dirty="0">
                <a:solidFill>
                  <a:srgbClr val="7030A0"/>
                </a:solidFill>
              </a:rPr>
              <a:t> de forma aleatoria.</a:t>
            </a:r>
          </a:p>
          <a:p>
            <a:pPr marL="0" indent="0">
              <a:buNone/>
            </a:pPr>
            <a:endParaRPr lang="es-E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724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F27C3B5-78D4-4C8B-B46F-0F160C4E27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7" t="6176" r="19395" b="9334"/>
          <a:stretch/>
        </p:blipFill>
        <p:spPr>
          <a:xfrm>
            <a:off x="1135780" y="531796"/>
            <a:ext cx="9163251" cy="579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76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8D98189-B75D-41CD-8B94-43096C2433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1" r="3843" b="4141"/>
          <a:stretch/>
        </p:blipFill>
        <p:spPr>
          <a:xfrm>
            <a:off x="375385" y="141972"/>
            <a:ext cx="11271184" cy="657405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F1FC6AC-3F06-4360-82AE-791F36E7E018}"/>
              </a:ext>
            </a:extLst>
          </p:cNvPr>
          <p:cNvSpPr txBox="1"/>
          <p:nvPr/>
        </p:nvSpPr>
        <p:spPr>
          <a:xfrm>
            <a:off x="6670307" y="3262964"/>
            <a:ext cx="2695073" cy="646331"/>
          </a:xfrm>
          <a:prstGeom prst="rect">
            <a:avLst/>
          </a:prstGeom>
          <a:solidFill>
            <a:srgbClr val="FFD5FA"/>
          </a:solidFill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7030A0"/>
                </a:solidFill>
              </a:rPr>
              <a:t>Pongo el esquema como Default</a:t>
            </a:r>
          </a:p>
        </p:txBody>
      </p:sp>
    </p:spTree>
    <p:extLst>
      <p:ext uri="{BB962C8B-B14F-4D97-AF65-F5344CB8AC3E}">
        <p14:creationId xmlns:p14="http://schemas.microsoft.com/office/powerpoint/2010/main" val="885636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481BA98-65FB-4A7C-92AB-CC150A15D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54" y="264968"/>
            <a:ext cx="11139055" cy="626571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176D67C-9D5D-4B84-8150-7A7E116D6E64}"/>
              </a:ext>
            </a:extLst>
          </p:cNvPr>
          <p:cNvSpPr txBox="1"/>
          <p:nvPr/>
        </p:nvSpPr>
        <p:spPr>
          <a:xfrm>
            <a:off x="9240252" y="2377440"/>
            <a:ext cx="2695073" cy="646331"/>
          </a:xfrm>
          <a:prstGeom prst="rect">
            <a:avLst/>
          </a:prstGeom>
          <a:solidFill>
            <a:srgbClr val="FFD5FA"/>
          </a:solidFill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7030A0"/>
                </a:solidFill>
              </a:rPr>
              <a:t>Creo las tablas y las relleno con un script </a:t>
            </a:r>
            <a:r>
              <a:rPr lang="es-ES" dirty="0" err="1">
                <a:solidFill>
                  <a:srgbClr val="7030A0"/>
                </a:solidFill>
              </a:rPr>
              <a:t>mysql</a:t>
            </a:r>
            <a:endParaRPr lang="es-E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32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C88B19A-8953-4562-BFDE-45C4AE149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18" y="2653576"/>
            <a:ext cx="9947564" cy="95972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D5E2948-A184-4592-AC9E-36DA21690B5B}"/>
              </a:ext>
            </a:extLst>
          </p:cNvPr>
          <p:cNvSpPr txBox="1"/>
          <p:nvPr/>
        </p:nvSpPr>
        <p:spPr>
          <a:xfrm>
            <a:off x="1647961" y="788785"/>
            <a:ext cx="5741130" cy="369332"/>
          </a:xfrm>
          <a:prstGeom prst="rect">
            <a:avLst/>
          </a:prstGeom>
          <a:solidFill>
            <a:srgbClr val="FFD5FA"/>
          </a:solidFill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7030A0"/>
                </a:solidFill>
              </a:rPr>
              <a:t>Ejemplo de creación de tabla e inserción</a:t>
            </a:r>
          </a:p>
        </p:txBody>
      </p:sp>
    </p:spTree>
    <p:extLst>
      <p:ext uri="{BB962C8B-B14F-4D97-AF65-F5344CB8AC3E}">
        <p14:creationId xmlns:p14="http://schemas.microsoft.com/office/powerpoint/2010/main" val="128871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56D3F9-DC2D-4580-8306-7217F26BF2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>
                <a:solidFill>
                  <a:srgbClr val="7030A0"/>
                </a:solidFill>
              </a:rPr>
              <a:t>Creación de la web api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A1C930D-9A40-4C8A-88A7-29E6106093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2800" dirty="0" err="1">
                <a:solidFill>
                  <a:srgbClr val="7030A0"/>
                </a:solidFill>
              </a:rPr>
              <a:t>.Net</a:t>
            </a:r>
            <a:r>
              <a:rPr lang="es-ES" sz="2800" dirty="0">
                <a:solidFill>
                  <a:srgbClr val="7030A0"/>
                </a:solidFill>
              </a:rPr>
              <a:t> Core</a:t>
            </a:r>
          </a:p>
        </p:txBody>
      </p:sp>
    </p:spTree>
    <p:extLst>
      <p:ext uri="{BB962C8B-B14F-4D97-AF65-F5344CB8AC3E}">
        <p14:creationId xmlns:p14="http://schemas.microsoft.com/office/powerpoint/2010/main" val="3958130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7C66632-4381-44E0-B12D-2A16A3839341}"/>
              </a:ext>
            </a:extLst>
          </p:cNvPr>
          <p:cNvSpPr txBox="1"/>
          <p:nvPr/>
        </p:nvSpPr>
        <p:spPr>
          <a:xfrm>
            <a:off x="2703237" y="182880"/>
            <a:ext cx="7017797" cy="369332"/>
          </a:xfrm>
          <a:prstGeom prst="rect">
            <a:avLst/>
          </a:prstGeom>
          <a:solidFill>
            <a:srgbClr val="FFD5FA"/>
          </a:solidFill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7030A0"/>
                </a:solidFill>
              </a:rPr>
              <a:t>Utilizo Visual Studio 2017 edición </a:t>
            </a:r>
            <a:r>
              <a:rPr lang="es-ES" dirty="0" err="1">
                <a:solidFill>
                  <a:srgbClr val="7030A0"/>
                </a:solidFill>
              </a:rPr>
              <a:t>Community</a:t>
            </a:r>
            <a:r>
              <a:rPr lang="es-ES" dirty="0">
                <a:solidFill>
                  <a:srgbClr val="7030A0"/>
                </a:solidFill>
              </a:rPr>
              <a:t>, que es la gratuita.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2FB5F00-EE93-4382-A5AC-CC5C068BC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437" y="960120"/>
            <a:ext cx="10267125" cy="5621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497F9FB-E542-4D0E-AA01-B41CD93E831B}"/>
              </a:ext>
            </a:extLst>
          </p:cNvPr>
          <p:cNvSpPr txBox="1"/>
          <p:nvPr/>
        </p:nvSpPr>
        <p:spPr>
          <a:xfrm>
            <a:off x="5705856" y="4943856"/>
            <a:ext cx="5338010" cy="369332"/>
          </a:xfrm>
          <a:prstGeom prst="rect">
            <a:avLst/>
          </a:prstGeom>
          <a:solidFill>
            <a:srgbClr val="FFD5FA"/>
          </a:solidFill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7030A0"/>
                </a:solidFill>
              </a:rPr>
              <a:t>Abro la carpeta sobre la que voy a crear el proyecto</a:t>
            </a:r>
          </a:p>
        </p:txBody>
      </p:sp>
    </p:spTree>
    <p:extLst>
      <p:ext uri="{BB962C8B-B14F-4D97-AF65-F5344CB8AC3E}">
        <p14:creationId xmlns:p14="http://schemas.microsoft.com/office/powerpoint/2010/main" val="4256559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5C220F7-013D-4936-BC5D-09714F461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56" y="611562"/>
            <a:ext cx="10110787" cy="546214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7A6F368-0FC6-4F45-ABA0-8AD8AE59945E}"/>
              </a:ext>
            </a:extLst>
          </p:cNvPr>
          <p:cNvSpPr txBox="1"/>
          <p:nvPr/>
        </p:nvSpPr>
        <p:spPr>
          <a:xfrm>
            <a:off x="6189249" y="4066032"/>
            <a:ext cx="3631407" cy="369332"/>
          </a:xfrm>
          <a:prstGeom prst="rect">
            <a:avLst/>
          </a:prstGeom>
          <a:solidFill>
            <a:srgbClr val="FFD5FA"/>
          </a:solidFill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7030A0"/>
                </a:solidFill>
              </a:rPr>
              <a:t>Creo un nuevo proyecto</a:t>
            </a:r>
          </a:p>
        </p:txBody>
      </p:sp>
    </p:spTree>
    <p:extLst>
      <p:ext uri="{BB962C8B-B14F-4D97-AF65-F5344CB8AC3E}">
        <p14:creationId xmlns:p14="http://schemas.microsoft.com/office/powerpoint/2010/main" val="8606347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D1A5AB8-B902-479B-A27B-2F9B6C953C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28"/>
          <a:stretch/>
        </p:blipFill>
        <p:spPr>
          <a:xfrm>
            <a:off x="946727" y="753485"/>
            <a:ext cx="10298545" cy="535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027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7CEB3B1-8828-4BA9-B13F-99E820C42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744" y="362851"/>
            <a:ext cx="9596963" cy="613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9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BB14C7-5F1C-464E-AC3B-9572DD5660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0714" y="2131356"/>
            <a:ext cx="8791575" cy="2387600"/>
          </a:xfrm>
        </p:spPr>
        <p:txBody>
          <a:bodyPr/>
          <a:lstStyle/>
          <a:p>
            <a:r>
              <a:rPr lang="es-ES" dirty="0"/>
              <a:t>CONEXIÓN CON LA BASE DE DATOS Y GENERACIÓN DEL CONTEXTO.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64508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3BEA6BCA-5ED0-47FF-876E-3B41C20C9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541" y="134180"/>
            <a:ext cx="9905998" cy="1478570"/>
          </a:xfrm>
        </p:spPr>
        <p:txBody>
          <a:bodyPr/>
          <a:lstStyle/>
          <a:p>
            <a:r>
              <a:rPr lang="es-ES" b="1" dirty="0">
                <a:solidFill>
                  <a:srgbClr val="7030A0"/>
                </a:solidFill>
              </a:rPr>
              <a:t>DECISIÓN DE LAS TECNOLOGÍAS A USAR</a:t>
            </a:r>
          </a:p>
        </p:txBody>
      </p:sp>
      <p:sp>
        <p:nvSpPr>
          <p:cNvPr id="39" name="Marcador de contenido 12">
            <a:extLst>
              <a:ext uri="{FF2B5EF4-FFF2-40B4-BE49-F238E27FC236}">
                <a16:creationId xmlns:a16="http://schemas.microsoft.com/office/drawing/2014/main" id="{F433D4A4-7D9A-48E7-9FB8-C1D68CBF9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517967"/>
            <a:ext cx="9905999" cy="354171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s-ES" dirty="0">
                <a:solidFill>
                  <a:srgbClr val="7030A0"/>
                </a:solidFill>
              </a:rPr>
              <a:t>Me he dejado guiar por aquellas tecnologías en las que quería profundizar más, así que la decisión no se basa realmente en ningún otro criterio aunque si me pongo a buscar información seguro que encuentro múltiples razones para sustentar mi decisión.</a:t>
            </a:r>
          </a:p>
          <a:p>
            <a:pPr marL="0" indent="0">
              <a:buNone/>
            </a:pPr>
            <a:endParaRPr lang="es-ES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s-ES" b="1" dirty="0">
                <a:solidFill>
                  <a:srgbClr val="7030A0"/>
                </a:solidFill>
              </a:rPr>
              <a:t>BACKEND</a:t>
            </a:r>
            <a:r>
              <a:rPr lang="es-ES" dirty="0">
                <a:solidFill>
                  <a:srgbClr val="7030A0"/>
                </a:solidFill>
              </a:rPr>
              <a:t>  </a:t>
            </a:r>
            <a:r>
              <a:rPr lang="es-ES" dirty="0" err="1">
                <a:solidFill>
                  <a:srgbClr val="7030A0"/>
                </a:solidFill>
              </a:rPr>
              <a:t>WebApi</a:t>
            </a:r>
            <a:r>
              <a:rPr lang="es-ES" dirty="0">
                <a:solidFill>
                  <a:srgbClr val="7030A0"/>
                </a:solidFill>
              </a:rPr>
              <a:t> en </a:t>
            </a:r>
            <a:r>
              <a:rPr lang="es-ES" dirty="0" err="1">
                <a:solidFill>
                  <a:srgbClr val="7030A0"/>
                </a:solidFill>
              </a:rPr>
              <a:t>.Net</a:t>
            </a:r>
            <a:r>
              <a:rPr lang="es-ES" dirty="0">
                <a:solidFill>
                  <a:srgbClr val="7030A0"/>
                </a:solidFill>
              </a:rPr>
              <a:t> Core.</a:t>
            </a:r>
          </a:p>
          <a:p>
            <a:pPr marL="0" indent="0">
              <a:buNone/>
            </a:pPr>
            <a:r>
              <a:rPr lang="es-ES" b="1" dirty="0">
                <a:solidFill>
                  <a:srgbClr val="7030A0"/>
                </a:solidFill>
              </a:rPr>
              <a:t>FRONTEND</a:t>
            </a:r>
            <a:r>
              <a:rPr lang="es-ES" dirty="0">
                <a:solidFill>
                  <a:srgbClr val="7030A0"/>
                </a:solidFill>
              </a:rPr>
              <a:t> Aurelia</a:t>
            </a:r>
          </a:p>
          <a:p>
            <a:pPr marL="0" indent="0">
              <a:buNone/>
            </a:pPr>
            <a:r>
              <a:rPr lang="es-ES" b="1" dirty="0">
                <a:solidFill>
                  <a:srgbClr val="7030A0"/>
                </a:solidFill>
              </a:rPr>
              <a:t>BASE DE DATOS </a:t>
            </a:r>
            <a:r>
              <a:rPr lang="es-ES" dirty="0" err="1">
                <a:solidFill>
                  <a:srgbClr val="7030A0"/>
                </a:solidFill>
              </a:rPr>
              <a:t>MySql</a:t>
            </a:r>
            <a:endParaRPr lang="es-ES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s-E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9135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F7E83D0-6E78-4FC9-8D07-0DD25C72A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10" y="1481328"/>
            <a:ext cx="9788254" cy="424216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5708BEF-7449-4496-A8AB-7BE2F5A3D01A}"/>
              </a:ext>
            </a:extLst>
          </p:cNvPr>
          <p:cNvSpPr txBox="1"/>
          <p:nvPr/>
        </p:nvSpPr>
        <p:spPr>
          <a:xfrm>
            <a:off x="958881" y="646176"/>
            <a:ext cx="9788254" cy="369332"/>
          </a:xfrm>
          <a:prstGeom prst="rect">
            <a:avLst/>
          </a:prstGeom>
          <a:solidFill>
            <a:srgbClr val="FFD5FA"/>
          </a:solidFill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7030A0"/>
                </a:solidFill>
              </a:rPr>
              <a:t>Creo un nuevo proyecto, dentro de la solución para tener la conexión a </a:t>
            </a:r>
            <a:r>
              <a:rPr lang="es-ES" dirty="0" err="1">
                <a:solidFill>
                  <a:srgbClr val="7030A0"/>
                </a:solidFill>
              </a:rPr>
              <a:t>bbdd</a:t>
            </a:r>
            <a:r>
              <a:rPr lang="es-ES" dirty="0">
                <a:solidFill>
                  <a:srgbClr val="7030A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813396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AB557FD-5DD6-4911-ACA1-270F59836C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956"/>
          <a:stretch/>
        </p:blipFill>
        <p:spPr>
          <a:xfrm>
            <a:off x="725054" y="678425"/>
            <a:ext cx="10741891" cy="550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119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EA8FA30-5638-4DE9-B6A7-6F269B00802B}"/>
              </a:ext>
            </a:extLst>
          </p:cNvPr>
          <p:cNvSpPr txBox="1"/>
          <p:nvPr/>
        </p:nvSpPr>
        <p:spPr>
          <a:xfrm>
            <a:off x="1342929" y="323010"/>
            <a:ext cx="9788254" cy="646331"/>
          </a:xfrm>
          <a:prstGeom prst="rect">
            <a:avLst/>
          </a:prstGeom>
          <a:solidFill>
            <a:srgbClr val="FFD5FA"/>
          </a:solidFill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7030A0"/>
                </a:solidFill>
              </a:rPr>
              <a:t>A través de </a:t>
            </a:r>
            <a:r>
              <a:rPr lang="es-ES" dirty="0" err="1">
                <a:solidFill>
                  <a:srgbClr val="7030A0"/>
                </a:solidFill>
              </a:rPr>
              <a:t>NuGet</a:t>
            </a:r>
            <a:r>
              <a:rPr lang="es-ES" dirty="0">
                <a:solidFill>
                  <a:srgbClr val="7030A0"/>
                </a:solidFill>
              </a:rPr>
              <a:t> me instalo el </a:t>
            </a:r>
            <a:r>
              <a:rPr lang="es-ES" dirty="0" err="1">
                <a:solidFill>
                  <a:srgbClr val="7030A0"/>
                </a:solidFill>
              </a:rPr>
              <a:t>Pomelo.EntityFrameworkCore.MySql</a:t>
            </a:r>
            <a:r>
              <a:rPr lang="es-ES" dirty="0">
                <a:solidFill>
                  <a:srgbClr val="7030A0"/>
                </a:solidFill>
              </a:rPr>
              <a:t> y el </a:t>
            </a:r>
            <a:r>
              <a:rPr lang="es-ES" dirty="0" err="1">
                <a:solidFill>
                  <a:srgbClr val="7030A0"/>
                </a:solidFill>
              </a:rPr>
              <a:t>EntityFramework</a:t>
            </a:r>
            <a:r>
              <a:rPr lang="es-ES" dirty="0">
                <a:solidFill>
                  <a:srgbClr val="7030A0"/>
                </a:solidFill>
              </a:rPr>
              <a:t> para </a:t>
            </a:r>
            <a:r>
              <a:rPr lang="es-ES" dirty="0" err="1">
                <a:solidFill>
                  <a:srgbClr val="7030A0"/>
                </a:solidFill>
              </a:rPr>
              <a:t>.Net</a:t>
            </a:r>
            <a:r>
              <a:rPr lang="es-ES" dirty="0">
                <a:solidFill>
                  <a:srgbClr val="7030A0"/>
                </a:solidFill>
              </a:rPr>
              <a:t> Core.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72DABEB-340C-4A6B-A719-D83DFD68F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66" t="6734" r="10000" b="31313"/>
          <a:stretch/>
        </p:blipFill>
        <p:spPr>
          <a:xfrm>
            <a:off x="1681018" y="1259947"/>
            <a:ext cx="8829964" cy="527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110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1EC4FCA-75AF-4FD2-864F-6DF4123ECC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9" t="14815" r="26061" b="7206"/>
          <a:stretch/>
        </p:blipFill>
        <p:spPr>
          <a:xfrm>
            <a:off x="1884219" y="822037"/>
            <a:ext cx="8793018" cy="534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584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08C4B43-6981-4F11-89B9-FEC08D190A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5" t="15067" r="27550" b="18400"/>
          <a:stretch/>
        </p:blipFill>
        <p:spPr>
          <a:xfrm>
            <a:off x="1389888" y="786571"/>
            <a:ext cx="9838944" cy="528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714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054EBE1-E134-4CB4-927D-D441CB06EB4A}"/>
              </a:ext>
            </a:extLst>
          </p:cNvPr>
          <p:cNvSpPr txBox="1"/>
          <p:nvPr/>
        </p:nvSpPr>
        <p:spPr>
          <a:xfrm>
            <a:off x="6739404" y="3910523"/>
            <a:ext cx="4035439" cy="1477328"/>
          </a:xfrm>
          <a:prstGeom prst="rect">
            <a:avLst/>
          </a:prstGeom>
          <a:solidFill>
            <a:srgbClr val="FFD5FA"/>
          </a:solidFill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7030A0"/>
                </a:solidFill>
              </a:rPr>
              <a:t>Hasta ahora la estructura de mi Web API es esta. Es importante comprobar que en el </a:t>
            </a:r>
            <a:r>
              <a:rPr lang="es-ES" dirty="0" err="1">
                <a:solidFill>
                  <a:srgbClr val="7030A0"/>
                </a:solidFill>
              </a:rPr>
              <a:t>DBContext</a:t>
            </a:r>
            <a:r>
              <a:rPr lang="es-ES" dirty="0">
                <a:solidFill>
                  <a:srgbClr val="7030A0"/>
                </a:solidFill>
              </a:rPr>
              <a:t> dentro de las dependencias de </a:t>
            </a:r>
            <a:r>
              <a:rPr lang="es-ES" dirty="0" err="1">
                <a:solidFill>
                  <a:srgbClr val="7030A0"/>
                </a:solidFill>
              </a:rPr>
              <a:t>NuGet</a:t>
            </a:r>
            <a:r>
              <a:rPr lang="es-ES" dirty="0">
                <a:solidFill>
                  <a:srgbClr val="7030A0"/>
                </a:solidFill>
              </a:rPr>
              <a:t> haya instalado los dos paquetes que le pedimos.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11B88DE-6F6B-4634-A95A-2409ADC97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859" y="1457325"/>
            <a:ext cx="47625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172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237F705-ADCE-4ED2-A2D9-EEE196076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927" y="1431376"/>
            <a:ext cx="8814817" cy="496619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0DCED19-1093-42D2-9554-CAB98F6939DD}"/>
              </a:ext>
            </a:extLst>
          </p:cNvPr>
          <p:cNvSpPr txBox="1"/>
          <p:nvPr/>
        </p:nvSpPr>
        <p:spPr>
          <a:xfrm>
            <a:off x="1709927" y="697914"/>
            <a:ext cx="3685033" cy="369332"/>
          </a:xfrm>
          <a:prstGeom prst="rect">
            <a:avLst/>
          </a:prstGeom>
          <a:solidFill>
            <a:srgbClr val="FFD5FA"/>
          </a:solidFill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7030A0"/>
                </a:solidFill>
              </a:rPr>
              <a:t>Ahora abrimos la consola de </a:t>
            </a:r>
            <a:r>
              <a:rPr lang="es-ES" dirty="0" err="1">
                <a:solidFill>
                  <a:srgbClr val="7030A0"/>
                </a:solidFill>
              </a:rPr>
              <a:t>NuGet</a:t>
            </a:r>
            <a:r>
              <a:rPr lang="es-ES" dirty="0">
                <a:solidFill>
                  <a:srgbClr val="7030A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2945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9598DB59-A010-4603-A9B1-900F1DC49B16}"/>
              </a:ext>
            </a:extLst>
          </p:cNvPr>
          <p:cNvSpPr/>
          <p:nvPr/>
        </p:nvSpPr>
        <p:spPr>
          <a:xfrm>
            <a:off x="3048000" y="269033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IE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9EB7052-BB4A-4AB0-A6D7-56B710C91403}"/>
              </a:ext>
            </a:extLst>
          </p:cNvPr>
          <p:cNvSpPr txBox="1"/>
          <p:nvPr/>
        </p:nvSpPr>
        <p:spPr>
          <a:xfrm>
            <a:off x="1746503" y="414450"/>
            <a:ext cx="7598665" cy="369332"/>
          </a:xfrm>
          <a:prstGeom prst="rect">
            <a:avLst/>
          </a:prstGeom>
          <a:solidFill>
            <a:srgbClr val="FFD5FA"/>
          </a:solidFill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7030A0"/>
                </a:solidFill>
              </a:rPr>
              <a:t>Ahora ya solo queda conectar con la </a:t>
            </a:r>
            <a:r>
              <a:rPr lang="es-ES" dirty="0" err="1">
                <a:solidFill>
                  <a:srgbClr val="7030A0"/>
                </a:solidFill>
              </a:rPr>
              <a:t>bbdd</a:t>
            </a:r>
            <a:r>
              <a:rPr lang="es-ES" dirty="0">
                <a:solidFill>
                  <a:srgbClr val="7030A0"/>
                </a:solidFill>
              </a:rPr>
              <a:t> y crear nuestras entidades.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396EBEE-BEC4-4FFE-BD7F-D0D567A155D7}"/>
              </a:ext>
            </a:extLst>
          </p:cNvPr>
          <p:cNvSpPr txBox="1"/>
          <p:nvPr/>
        </p:nvSpPr>
        <p:spPr>
          <a:xfrm>
            <a:off x="1746502" y="1636698"/>
            <a:ext cx="7598665" cy="4524315"/>
          </a:xfrm>
          <a:prstGeom prst="rect">
            <a:avLst/>
          </a:prstGeom>
          <a:solidFill>
            <a:srgbClr val="FFD5FA"/>
          </a:solidFill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7030A0"/>
                </a:solidFill>
              </a:rPr>
              <a:t>Entre la bibliografía encontré que debería funcionar ejecutando la siguiente orden en la consola del </a:t>
            </a:r>
            <a:r>
              <a:rPr lang="es-ES" dirty="0" err="1">
                <a:solidFill>
                  <a:srgbClr val="7030A0"/>
                </a:solidFill>
              </a:rPr>
              <a:t>NuGet</a:t>
            </a:r>
            <a:r>
              <a:rPr lang="es-ES" dirty="0">
                <a:solidFill>
                  <a:srgbClr val="7030A0"/>
                </a:solidFill>
              </a:rPr>
              <a:t>:</a:t>
            </a:r>
          </a:p>
          <a:p>
            <a:endParaRPr lang="es-ES" dirty="0">
              <a:solidFill>
                <a:srgbClr val="7030A0"/>
              </a:solidFill>
            </a:endParaRPr>
          </a:p>
          <a:p>
            <a:r>
              <a:rPr lang="en-IE" dirty="0">
                <a:solidFill>
                  <a:srgbClr val="000000"/>
                </a:solidFill>
                <a:latin typeface="Consolas" panose="020B0609020204030204" pitchFamily="49" charset="0"/>
              </a:rPr>
              <a:t>dotnet </a:t>
            </a:r>
            <a:r>
              <a:rPr lang="en-IE" dirty="0" err="1">
                <a:solidFill>
                  <a:srgbClr val="000000"/>
                </a:solidFill>
                <a:latin typeface="Consolas" panose="020B0609020204030204" pitchFamily="49" charset="0"/>
              </a:rPr>
              <a:t>ef</a:t>
            </a:r>
            <a:r>
              <a:rPr lang="en-I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E" dirty="0" err="1">
                <a:solidFill>
                  <a:srgbClr val="000000"/>
                </a:solidFill>
                <a:latin typeface="Consolas" panose="020B0609020204030204" pitchFamily="49" charset="0"/>
              </a:rPr>
              <a:t>dbcontext</a:t>
            </a:r>
            <a:r>
              <a:rPr lang="en-IE" dirty="0">
                <a:solidFill>
                  <a:srgbClr val="000000"/>
                </a:solidFill>
                <a:latin typeface="Consolas" panose="020B0609020204030204" pitchFamily="49" charset="0"/>
              </a:rPr>
              <a:t> scaffold "Server=</a:t>
            </a:r>
            <a:r>
              <a:rPr lang="en-IE" dirty="0" err="1">
                <a:solidFill>
                  <a:srgbClr val="000000"/>
                </a:solidFill>
                <a:latin typeface="Consolas" panose="020B0609020204030204" pitchFamily="49" charset="0"/>
              </a:rPr>
              <a:t>localhost;User</a:t>
            </a:r>
            <a:r>
              <a:rPr lang="en-IE" dirty="0">
                <a:solidFill>
                  <a:srgbClr val="000000"/>
                </a:solidFill>
                <a:latin typeface="Consolas" panose="020B0609020204030204" pitchFamily="49" charset="0"/>
              </a:rPr>
              <a:t> Id=</a:t>
            </a:r>
            <a:r>
              <a:rPr lang="en-IE" dirty="0" err="1">
                <a:solidFill>
                  <a:srgbClr val="000000"/>
                </a:solidFill>
                <a:latin typeface="Consolas" panose="020B0609020204030204" pitchFamily="49" charset="0"/>
              </a:rPr>
              <a:t>root;Password</a:t>
            </a:r>
            <a:r>
              <a:rPr lang="en-I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IE" dirty="0" err="1">
                <a:solidFill>
                  <a:srgbClr val="000000"/>
                </a:solidFill>
                <a:latin typeface="Consolas" panose="020B0609020204030204" pitchFamily="49" charset="0"/>
              </a:rPr>
              <a:t>password;Database</a:t>
            </a:r>
            <a:r>
              <a:rPr lang="en-IE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IE" dirty="0" err="1">
                <a:solidFill>
                  <a:srgbClr val="000000"/>
                </a:solidFill>
                <a:latin typeface="Consolas" panose="020B0609020204030204" pitchFamily="49" charset="0"/>
              </a:rPr>
              <a:t>microbiologiatest</a:t>
            </a:r>
            <a:r>
              <a:rPr lang="en-IE" dirty="0">
                <a:solidFill>
                  <a:srgbClr val="000000"/>
                </a:solidFill>
                <a:latin typeface="Consolas" panose="020B0609020204030204" pitchFamily="49" charset="0"/>
              </a:rPr>
              <a:t>" "</a:t>
            </a:r>
            <a:r>
              <a:rPr lang="en-IE" dirty="0" err="1">
                <a:solidFill>
                  <a:srgbClr val="000000"/>
                </a:solidFill>
                <a:latin typeface="Consolas" panose="020B0609020204030204" pitchFamily="49" charset="0"/>
              </a:rPr>
              <a:t>Pomelo.EntityFrameworkCore.MySql</a:t>
            </a:r>
            <a:r>
              <a:rPr lang="en-IE" dirty="0">
                <a:solidFill>
                  <a:srgbClr val="000000"/>
                </a:solidFill>
                <a:latin typeface="Consolas" panose="020B0609020204030204" pitchFamily="49" charset="0"/>
              </a:rPr>
              <a:t>" -c </a:t>
            </a:r>
            <a:r>
              <a:rPr lang="en-IE" dirty="0" err="1">
                <a:solidFill>
                  <a:srgbClr val="000000"/>
                </a:solidFill>
                <a:latin typeface="Consolas" panose="020B0609020204030204" pitchFamily="49" charset="0"/>
              </a:rPr>
              <a:t>MyDbContext</a:t>
            </a:r>
            <a:r>
              <a:rPr lang="en-IE" dirty="0">
                <a:solidFill>
                  <a:srgbClr val="000000"/>
                </a:solidFill>
                <a:latin typeface="Consolas" panose="020B0609020204030204" pitchFamily="49" charset="0"/>
              </a:rPr>
              <a:t> -o Models</a:t>
            </a:r>
            <a:endParaRPr lang="en-IE" dirty="0"/>
          </a:p>
          <a:p>
            <a:endParaRPr lang="es-ES" dirty="0">
              <a:solidFill>
                <a:srgbClr val="7030A0"/>
              </a:solidFill>
            </a:endParaRPr>
          </a:p>
          <a:p>
            <a:r>
              <a:rPr lang="es-ES" dirty="0">
                <a:solidFill>
                  <a:srgbClr val="7030A0"/>
                </a:solidFill>
              </a:rPr>
              <a:t>Pero a mí no me funcionó, así que lo hice así (otra forma que encontré aquí: </a:t>
            </a:r>
            <a:r>
              <a:rPr lang="es-ES" dirty="0">
                <a:solidFill>
                  <a:schemeClr val="bg1"/>
                </a:solidFill>
              </a:rPr>
              <a:t>https://github.com/PomeloFoundation/Pomelo.EntityFrameworkCore.MySql/issues/490</a:t>
            </a:r>
            <a:r>
              <a:rPr lang="es-ES" dirty="0">
                <a:solidFill>
                  <a:srgbClr val="7030A0"/>
                </a:solidFill>
              </a:rPr>
              <a:t>):</a:t>
            </a:r>
          </a:p>
          <a:p>
            <a:endParaRPr lang="es-ES" dirty="0">
              <a:solidFill>
                <a:srgbClr val="7030A0"/>
              </a:solidFill>
            </a:endParaRPr>
          </a:p>
          <a:p>
            <a:r>
              <a:rPr lang="en-IE" dirty="0">
                <a:solidFill>
                  <a:schemeClr val="bg1"/>
                </a:solidFill>
              </a:rPr>
              <a:t>Scaffold-</a:t>
            </a:r>
            <a:r>
              <a:rPr lang="en-IE" dirty="0" err="1">
                <a:solidFill>
                  <a:schemeClr val="bg1"/>
                </a:solidFill>
              </a:rPr>
              <a:t>DbContext</a:t>
            </a:r>
            <a:r>
              <a:rPr lang="en-IE" dirty="0">
                <a:solidFill>
                  <a:schemeClr val="bg1"/>
                </a:solidFill>
              </a:rPr>
              <a:t> "Server=</a:t>
            </a:r>
            <a:r>
              <a:rPr lang="en-IE" dirty="0" err="1">
                <a:solidFill>
                  <a:schemeClr val="bg1"/>
                </a:solidFill>
              </a:rPr>
              <a:t>localhost;User</a:t>
            </a:r>
            <a:r>
              <a:rPr lang="en-IE" dirty="0">
                <a:solidFill>
                  <a:schemeClr val="bg1"/>
                </a:solidFill>
              </a:rPr>
              <a:t> Id=</a:t>
            </a:r>
            <a:r>
              <a:rPr lang="en-IE" dirty="0" err="1">
                <a:solidFill>
                  <a:schemeClr val="bg1"/>
                </a:solidFill>
              </a:rPr>
              <a:t>root;Password</a:t>
            </a:r>
            <a:r>
              <a:rPr lang="en-IE" dirty="0">
                <a:solidFill>
                  <a:schemeClr val="bg1"/>
                </a:solidFill>
              </a:rPr>
              <a:t>=</a:t>
            </a:r>
            <a:r>
              <a:rPr lang="en-IE" dirty="0" err="1">
                <a:solidFill>
                  <a:schemeClr val="bg1"/>
                </a:solidFill>
              </a:rPr>
              <a:t>password;Database</a:t>
            </a:r>
            <a:r>
              <a:rPr lang="en-IE" dirty="0">
                <a:solidFill>
                  <a:schemeClr val="bg1"/>
                </a:solidFill>
              </a:rPr>
              <a:t>=</a:t>
            </a:r>
            <a:r>
              <a:rPr lang="en-IE" dirty="0" err="1">
                <a:solidFill>
                  <a:schemeClr val="bg1"/>
                </a:solidFill>
              </a:rPr>
              <a:t>microbiologiatest</a:t>
            </a:r>
            <a:r>
              <a:rPr lang="en-IE" dirty="0">
                <a:solidFill>
                  <a:schemeClr val="bg1"/>
                </a:solidFill>
              </a:rPr>
              <a:t>" </a:t>
            </a:r>
            <a:r>
              <a:rPr lang="en-IE" dirty="0" err="1">
                <a:solidFill>
                  <a:schemeClr val="bg1"/>
                </a:solidFill>
              </a:rPr>
              <a:t>Pomelo.EntityFrameworkCore.MySql</a:t>
            </a:r>
            <a:r>
              <a:rPr lang="en-IE" dirty="0">
                <a:solidFill>
                  <a:schemeClr val="bg1"/>
                </a:solidFill>
              </a:rPr>
              <a:t> -</a:t>
            </a:r>
            <a:r>
              <a:rPr lang="en-IE" dirty="0" err="1">
                <a:solidFill>
                  <a:schemeClr val="bg1"/>
                </a:solidFill>
              </a:rPr>
              <a:t>OutputDir</a:t>
            </a:r>
            <a:r>
              <a:rPr lang="en-IE" dirty="0">
                <a:solidFill>
                  <a:schemeClr val="bg1"/>
                </a:solidFill>
              </a:rPr>
              <a:t> Models</a:t>
            </a:r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rgbClr val="7030A0"/>
              </a:solidFill>
            </a:endParaRPr>
          </a:p>
          <a:p>
            <a:endParaRPr lang="es-E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9940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4037B569-C825-44D8-AE8C-C5035765E29A}"/>
              </a:ext>
            </a:extLst>
          </p:cNvPr>
          <p:cNvSpPr txBox="1"/>
          <p:nvPr/>
        </p:nvSpPr>
        <p:spPr>
          <a:xfrm>
            <a:off x="4471415" y="707058"/>
            <a:ext cx="6117337" cy="2031325"/>
          </a:xfrm>
          <a:prstGeom prst="rect">
            <a:avLst/>
          </a:prstGeom>
          <a:solidFill>
            <a:srgbClr val="FFD5FA"/>
          </a:solidFill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7030A0"/>
                </a:solidFill>
              </a:rPr>
              <a:t>Esta es la estructura que crea:</a:t>
            </a:r>
          </a:p>
          <a:p>
            <a:r>
              <a:rPr lang="es-ES" dirty="0">
                <a:solidFill>
                  <a:srgbClr val="7030A0"/>
                </a:solidFill>
              </a:rPr>
              <a:t>Un modelo por cada tabla que tengamos en la </a:t>
            </a:r>
            <a:r>
              <a:rPr lang="es-ES" dirty="0" err="1">
                <a:solidFill>
                  <a:srgbClr val="7030A0"/>
                </a:solidFill>
              </a:rPr>
              <a:t>bbdd</a:t>
            </a:r>
            <a:r>
              <a:rPr lang="es-ES" dirty="0">
                <a:solidFill>
                  <a:srgbClr val="7030A0"/>
                </a:solidFill>
              </a:rPr>
              <a:t>.</a:t>
            </a:r>
          </a:p>
          <a:p>
            <a:r>
              <a:rPr lang="es-ES" dirty="0">
                <a:solidFill>
                  <a:srgbClr val="7030A0"/>
                </a:solidFill>
              </a:rPr>
              <a:t>La clase </a:t>
            </a:r>
            <a:r>
              <a:rPr lang="es-ES" dirty="0" err="1">
                <a:solidFill>
                  <a:srgbClr val="7030A0"/>
                </a:solidFill>
              </a:rPr>
              <a:t>Context</a:t>
            </a:r>
            <a:r>
              <a:rPr lang="es-ES" dirty="0">
                <a:solidFill>
                  <a:srgbClr val="7030A0"/>
                </a:solidFill>
              </a:rPr>
              <a:t>.</a:t>
            </a:r>
          </a:p>
          <a:p>
            <a:endParaRPr lang="es-ES" dirty="0">
              <a:solidFill>
                <a:srgbClr val="7030A0"/>
              </a:solidFill>
            </a:endParaRPr>
          </a:p>
          <a:p>
            <a:r>
              <a:rPr lang="es-ES" dirty="0">
                <a:solidFill>
                  <a:srgbClr val="7030A0"/>
                </a:solidFill>
              </a:rPr>
              <a:t>Además la cadena de conexión la tiene instanciada en el </a:t>
            </a:r>
            <a:r>
              <a:rPr lang="es-ES" dirty="0" err="1">
                <a:solidFill>
                  <a:srgbClr val="7030A0"/>
                </a:solidFill>
              </a:rPr>
              <a:t>Context</a:t>
            </a:r>
            <a:r>
              <a:rPr lang="es-ES" dirty="0">
                <a:solidFill>
                  <a:srgbClr val="7030A0"/>
                </a:solidFill>
              </a:rPr>
              <a:t> como un </a:t>
            </a:r>
            <a:r>
              <a:rPr lang="es-ES" dirty="0" err="1">
                <a:solidFill>
                  <a:srgbClr val="7030A0"/>
                </a:solidFill>
              </a:rPr>
              <a:t>String</a:t>
            </a:r>
            <a:r>
              <a:rPr lang="es-ES" dirty="0">
                <a:solidFill>
                  <a:srgbClr val="7030A0"/>
                </a:solidFill>
              </a:rPr>
              <a:t>, así que por seguridad creo un archivo </a:t>
            </a:r>
            <a:r>
              <a:rPr lang="es-ES" dirty="0" err="1">
                <a:solidFill>
                  <a:srgbClr val="7030A0"/>
                </a:solidFill>
              </a:rPr>
              <a:t>json</a:t>
            </a:r>
            <a:r>
              <a:rPr lang="es-ES" dirty="0">
                <a:solidFill>
                  <a:srgbClr val="7030A0"/>
                </a:solidFill>
              </a:rPr>
              <a:t> de configuración donde la almaceno.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4ABA64F-8595-4845-A81F-DF4F155B2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21" y="254127"/>
            <a:ext cx="3429556" cy="318669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61436A3-F431-4A9A-92CE-A18914856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672" y="3742278"/>
            <a:ext cx="9033164" cy="258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783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8752050-4F69-4E1E-92D6-3E0107ED2C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0" t="15084" r="30985" b="18384"/>
          <a:stretch/>
        </p:blipFill>
        <p:spPr>
          <a:xfrm>
            <a:off x="1810328" y="1394691"/>
            <a:ext cx="8044872" cy="456276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1E0F4B0-A622-4615-8005-DE7FEB4E18D3}"/>
              </a:ext>
            </a:extLst>
          </p:cNvPr>
          <p:cNvSpPr txBox="1"/>
          <p:nvPr/>
        </p:nvSpPr>
        <p:spPr>
          <a:xfrm>
            <a:off x="1746503" y="414450"/>
            <a:ext cx="7598665" cy="369332"/>
          </a:xfrm>
          <a:prstGeom prst="rect">
            <a:avLst/>
          </a:prstGeom>
          <a:solidFill>
            <a:srgbClr val="FFD5FA"/>
          </a:solidFill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7030A0"/>
                </a:solidFill>
              </a:rPr>
              <a:t>En este punto necesito instalar dos paquetes más a través del </a:t>
            </a:r>
            <a:r>
              <a:rPr lang="es-ES" dirty="0" err="1">
                <a:solidFill>
                  <a:srgbClr val="7030A0"/>
                </a:solidFill>
              </a:rPr>
              <a:t>NuGet</a:t>
            </a:r>
            <a:r>
              <a:rPr lang="es-ES" dirty="0">
                <a:solidFill>
                  <a:srgbClr val="7030A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507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3BEA6BCA-5ED0-47FF-876E-3B41C20C9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659" y="-308582"/>
            <a:ext cx="9905998" cy="1478570"/>
          </a:xfrm>
        </p:spPr>
        <p:txBody>
          <a:bodyPr/>
          <a:lstStyle/>
          <a:p>
            <a:r>
              <a:rPr lang="es-ES" b="1" dirty="0">
                <a:solidFill>
                  <a:srgbClr val="7030A0"/>
                </a:solidFill>
              </a:rPr>
              <a:t>Datos: diseño de tablas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D4F8274E-2BA0-43C0-A9B7-4A78CE41D3DF}"/>
              </a:ext>
            </a:extLst>
          </p:cNvPr>
          <p:cNvGrpSpPr/>
          <p:nvPr/>
        </p:nvGrpSpPr>
        <p:grpSpPr>
          <a:xfrm>
            <a:off x="1241659" y="2043733"/>
            <a:ext cx="9403882" cy="2332821"/>
            <a:chOff x="1394059" y="994579"/>
            <a:chExt cx="9403882" cy="2332821"/>
          </a:xfrm>
        </p:grpSpPr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B71E0EB5-9F5D-4B76-91A1-5C4F2F304D73}"/>
                </a:ext>
              </a:extLst>
            </p:cNvPr>
            <p:cNvGrpSpPr/>
            <p:nvPr/>
          </p:nvGrpSpPr>
          <p:grpSpPr>
            <a:xfrm>
              <a:off x="8064500" y="994579"/>
              <a:ext cx="2733441" cy="2309812"/>
              <a:chOff x="1241659" y="865188"/>
              <a:chExt cx="2733441" cy="2309812"/>
            </a:xfrm>
          </p:grpSpPr>
          <p:grpSp>
            <p:nvGrpSpPr>
              <p:cNvPr id="23" name="Grupo 22">
                <a:extLst>
                  <a:ext uri="{FF2B5EF4-FFF2-40B4-BE49-F238E27FC236}">
                    <a16:creationId xmlns:a16="http://schemas.microsoft.com/office/drawing/2014/main" id="{04740776-513C-4677-BBB1-CF7B32761698}"/>
                  </a:ext>
                </a:extLst>
              </p:cNvPr>
              <p:cNvGrpSpPr/>
              <p:nvPr/>
            </p:nvGrpSpPr>
            <p:grpSpPr>
              <a:xfrm>
                <a:off x="1241659" y="865188"/>
                <a:ext cx="2733441" cy="2309812"/>
                <a:chOff x="1241659" y="2097088"/>
                <a:chExt cx="3022333" cy="4063080"/>
              </a:xfrm>
            </p:grpSpPr>
            <p:sp>
              <p:nvSpPr>
                <p:cNvPr id="26" name="Rectángulo 25">
                  <a:extLst>
                    <a:ext uri="{FF2B5EF4-FFF2-40B4-BE49-F238E27FC236}">
                      <a16:creationId xmlns:a16="http://schemas.microsoft.com/office/drawing/2014/main" id="{03C54FC1-E9AF-4BEA-A8F2-3CC70075BCCE}"/>
                    </a:ext>
                  </a:extLst>
                </p:cNvPr>
                <p:cNvSpPr/>
                <p:nvPr/>
              </p:nvSpPr>
              <p:spPr>
                <a:xfrm>
                  <a:off x="1241659" y="2097088"/>
                  <a:ext cx="3022333" cy="4063080"/>
                </a:xfrm>
                <a:prstGeom prst="rect">
                  <a:avLst/>
                </a:prstGeom>
                <a:noFill/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cxnSp>
              <p:nvCxnSpPr>
                <p:cNvPr id="27" name="Conector recto 26">
                  <a:extLst>
                    <a:ext uri="{FF2B5EF4-FFF2-40B4-BE49-F238E27FC236}">
                      <a16:creationId xmlns:a16="http://schemas.microsoft.com/office/drawing/2014/main" id="{C45C1564-E58C-4DC6-96FD-22C2EF8D9C23}"/>
                    </a:ext>
                  </a:extLst>
                </p:cNvPr>
                <p:cNvCxnSpPr/>
                <p:nvPr/>
              </p:nvCxnSpPr>
              <p:spPr>
                <a:xfrm>
                  <a:off x="1241659" y="2768600"/>
                  <a:ext cx="3022333" cy="0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4AD69CAC-33CF-435F-93B3-8C281055EDB0}"/>
                  </a:ext>
                </a:extLst>
              </p:cNvPr>
              <p:cNvSpPr txBox="1"/>
              <p:nvPr/>
            </p:nvSpPr>
            <p:spPr>
              <a:xfrm>
                <a:off x="1511300" y="942564"/>
                <a:ext cx="2362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>
                    <a:solidFill>
                      <a:srgbClr val="7030A0"/>
                    </a:solidFill>
                  </a:rPr>
                  <a:t>IGNOBEL</a:t>
                </a:r>
              </a:p>
            </p:txBody>
          </p:sp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F4DC0B03-BCF7-4F72-BBD9-042F3FD15B78}"/>
                  </a:ext>
                </a:extLst>
              </p:cNvPr>
              <p:cNvSpPr txBox="1"/>
              <p:nvPr/>
            </p:nvSpPr>
            <p:spPr>
              <a:xfrm>
                <a:off x="1371600" y="1410901"/>
                <a:ext cx="25019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>
                    <a:solidFill>
                      <a:srgbClr val="7030A0"/>
                    </a:solidFill>
                  </a:rPr>
                  <a:t>ID</a:t>
                </a:r>
              </a:p>
              <a:p>
                <a:r>
                  <a:rPr lang="es-ES" dirty="0">
                    <a:solidFill>
                      <a:srgbClr val="7030A0"/>
                    </a:solidFill>
                  </a:rPr>
                  <a:t>ANIO</a:t>
                </a:r>
              </a:p>
              <a:p>
                <a:r>
                  <a:rPr lang="es-ES" dirty="0">
                    <a:solidFill>
                      <a:srgbClr val="7030A0"/>
                    </a:solidFill>
                  </a:rPr>
                  <a:t>DESCRIPCION</a:t>
                </a:r>
              </a:p>
            </p:txBody>
          </p:sp>
        </p:grpSp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3702A096-519D-4755-9C1B-C6700ABC2511}"/>
                </a:ext>
              </a:extLst>
            </p:cNvPr>
            <p:cNvGrpSpPr/>
            <p:nvPr/>
          </p:nvGrpSpPr>
          <p:grpSpPr>
            <a:xfrm>
              <a:off x="1394059" y="1017588"/>
              <a:ext cx="2733441" cy="2309812"/>
              <a:chOff x="1241659" y="865188"/>
              <a:chExt cx="2733441" cy="2309812"/>
            </a:xfrm>
          </p:grpSpPr>
          <p:grpSp>
            <p:nvGrpSpPr>
              <p:cNvPr id="29" name="Grupo 28">
                <a:extLst>
                  <a:ext uri="{FF2B5EF4-FFF2-40B4-BE49-F238E27FC236}">
                    <a16:creationId xmlns:a16="http://schemas.microsoft.com/office/drawing/2014/main" id="{9FB6AD8E-D666-4A42-8028-D01E4DB7AFAD}"/>
                  </a:ext>
                </a:extLst>
              </p:cNvPr>
              <p:cNvGrpSpPr/>
              <p:nvPr/>
            </p:nvGrpSpPr>
            <p:grpSpPr>
              <a:xfrm>
                <a:off x="1241659" y="865188"/>
                <a:ext cx="2733441" cy="2309812"/>
                <a:chOff x="1241659" y="2097088"/>
                <a:chExt cx="3022333" cy="4063080"/>
              </a:xfrm>
            </p:grpSpPr>
            <p:sp>
              <p:nvSpPr>
                <p:cNvPr id="32" name="Rectángulo 31">
                  <a:extLst>
                    <a:ext uri="{FF2B5EF4-FFF2-40B4-BE49-F238E27FC236}">
                      <a16:creationId xmlns:a16="http://schemas.microsoft.com/office/drawing/2014/main" id="{FF669E46-5C5E-46EC-A89B-E5187466321A}"/>
                    </a:ext>
                  </a:extLst>
                </p:cNvPr>
                <p:cNvSpPr/>
                <p:nvPr/>
              </p:nvSpPr>
              <p:spPr>
                <a:xfrm>
                  <a:off x="1241659" y="2097088"/>
                  <a:ext cx="3022333" cy="4063080"/>
                </a:xfrm>
                <a:prstGeom prst="rect">
                  <a:avLst/>
                </a:prstGeom>
                <a:noFill/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cxnSp>
              <p:nvCxnSpPr>
                <p:cNvPr id="33" name="Conector recto 32">
                  <a:extLst>
                    <a:ext uri="{FF2B5EF4-FFF2-40B4-BE49-F238E27FC236}">
                      <a16:creationId xmlns:a16="http://schemas.microsoft.com/office/drawing/2014/main" id="{2DA121E8-E9B5-4ADF-BC23-7EFC7D66BD13}"/>
                    </a:ext>
                  </a:extLst>
                </p:cNvPr>
                <p:cNvCxnSpPr/>
                <p:nvPr/>
              </p:nvCxnSpPr>
              <p:spPr>
                <a:xfrm>
                  <a:off x="1241659" y="2768600"/>
                  <a:ext cx="3022333" cy="0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FC0EB766-48A9-456B-8009-9FCFBEC44B2F}"/>
                  </a:ext>
                </a:extLst>
              </p:cNvPr>
              <p:cNvSpPr txBox="1"/>
              <p:nvPr/>
            </p:nvSpPr>
            <p:spPr>
              <a:xfrm>
                <a:off x="1511300" y="942564"/>
                <a:ext cx="2362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>
                    <a:solidFill>
                      <a:srgbClr val="7030A0"/>
                    </a:solidFill>
                  </a:rPr>
                  <a:t>PREGUNTASTEST</a:t>
                </a:r>
              </a:p>
            </p:txBody>
          </p:sp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5D4BFD7D-A60D-4289-9254-8A30D01CCD54}"/>
                  </a:ext>
                </a:extLst>
              </p:cNvPr>
              <p:cNvSpPr txBox="1"/>
              <p:nvPr/>
            </p:nvSpPr>
            <p:spPr>
              <a:xfrm>
                <a:off x="1371601" y="1356222"/>
                <a:ext cx="250190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>
                    <a:solidFill>
                      <a:srgbClr val="7030A0"/>
                    </a:solidFill>
                  </a:rPr>
                  <a:t>PREGUNTA</a:t>
                </a:r>
              </a:p>
              <a:p>
                <a:r>
                  <a:rPr lang="es-ES" dirty="0">
                    <a:solidFill>
                      <a:srgbClr val="7030A0"/>
                    </a:solidFill>
                  </a:rPr>
                  <a:t>RESPUESTA_CORRECTA</a:t>
                </a:r>
              </a:p>
              <a:p>
                <a:r>
                  <a:rPr lang="es-ES" dirty="0">
                    <a:solidFill>
                      <a:srgbClr val="7030A0"/>
                    </a:solidFill>
                  </a:rPr>
                  <a:t>DIFICULTAD</a:t>
                </a:r>
              </a:p>
              <a:p>
                <a:r>
                  <a:rPr lang="es-ES" dirty="0">
                    <a:solidFill>
                      <a:srgbClr val="7030A0"/>
                    </a:solidFill>
                  </a:rPr>
                  <a:t>GRUPO_MICROS</a:t>
                </a:r>
              </a:p>
              <a:p>
                <a:r>
                  <a:rPr lang="es-ES" dirty="0">
                    <a:solidFill>
                      <a:srgbClr val="7030A0"/>
                    </a:solidFill>
                  </a:rPr>
                  <a:t>ID</a:t>
                </a:r>
              </a:p>
            </p:txBody>
          </p:sp>
        </p:grp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9339F8CA-2396-4852-955B-7C76C9CD4F9E}"/>
                </a:ext>
              </a:extLst>
            </p:cNvPr>
            <p:cNvGrpSpPr/>
            <p:nvPr/>
          </p:nvGrpSpPr>
          <p:grpSpPr>
            <a:xfrm>
              <a:off x="4680420" y="996167"/>
              <a:ext cx="2863381" cy="2309812"/>
              <a:chOff x="1241659" y="865188"/>
              <a:chExt cx="2863381" cy="2309812"/>
            </a:xfrm>
          </p:grpSpPr>
          <p:grpSp>
            <p:nvGrpSpPr>
              <p:cNvPr id="41" name="Grupo 40">
                <a:extLst>
                  <a:ext uri="{FF2B5EF4-FFF2-40B4-BE49-F238E27FC236}">
                    <a16:creationId xmlns:a16="http://schemas.microsoft.com/office/drawing/2014/main" id="{7FEDCA58-6C05-4D3C-A0E9-FCF3DFB57FCC}"/>
                  </a:ext>
                </a:extLst>
              </p:cNvPr>
              <p:cNvGrpSpPr/>
              <p:nvPr/>
            </p:nvGrpSpPr>
            <p:grpSpPr>
              <a:xfrm>
                <a:off x="1241659" y="865188"/>
                <a:ext cx="2733441" cy="2309812"/>
                <a:chOff x="1241659" y="2097088"/>
                <a:chExt cx="3022333" cy="4063080"/>
              </a:xfrm>
            </p:grpSpPr>
            <p:sp>
              <p:nvSpPr>
                <p:cNvPr id="44" name="Rectángulo 43">
                  <a:extLst>
                    <a:ext uri="{FF2B5EF4-FFF2-40B4-BE49-F238E27FC236}">
                      <a16:creationId xmlns:a16="http://schemas.microsoft.com/office/drawing/2014/main" id="{A321DEBE-9A4C-4846-AA1B-5F92E45E896D}"/>
                    </a:ext>
                  </a:extLst>
                </p:cNvPr>
                <p:cNvSpPr/>
                <p:nvPr/>
              </p:nvSpPr>
              <p:spPr>
                <a:xfrm>
                  <a:off x="1241659" y="2097088"/>
                  <a:ext cx="3022333" cy="4063080"/>
                </a:xfrm>
                <a:prstGeom prst="rect">
                  <a:avLst/>
                </a:prstGeom>
                <a:noFill/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cxnSp>
              <p:nvCxnSpPr>
                <p:cNvPr id="45" name="Conector recto 44">
                  <a:extLst>
                    <a:ext uri="{FF2B5EF4-FFF2-40B4-BE49-F238E27FC236}">
                      <a16:creationId xmlns:a16="http://schemas.microsoft.com/office/drawing/2014/main" id="{570C5835-A470-4110-8FC5-4F8C56D60FA0}"/>
                    </a:ext>
                  </a:extLst>
                </p:cNvPr>
                <p:cNvCxnSpPr/>
                <p:nvPr/>
              </p:nvCxnSpPr>
              <p:spPr>
                <a:xfrm>
                  <a:off x="1241659" y="2768600"/>
                  <a:ext cx="3022333" cy="0"/>
                </a:xfrm>
                <a:prstGeom prst="line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E54E76D2-0AE1-4452-AFC7-89AA16D12EAD}"/>
                  </a:ext>
                </a:extLst>
              </p:cNvPr>
              <p:cNvSpPr txBox="1"/>
              <p:nvPr/>
            </p:nvSpPr>
            <p:spPr>
              <a:xfrm>
                <a:off x="1511299" y="942564"/>
                <a:ext cx="25937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>
                    <a:solidFill>
                      <a:srgbClr val="7030A0"/>
                    </a:solidFill>
                  </a:rPr>
                  <a:t>RECURSOS</a:t>
                </a:r>
              </a:p>
            </p:txBody>
          </p:sp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C5BBFD7C-0CBA-4C6C-B56F-4BE34317789B}"/>
                  </a:ext>
                </a:extLst>
              </p:cNvPr>
              <p:cNvSpPr txBox="1"/>
              <p:nvPr/>
            </p:nvSpPr>
            <p:spPr>
              <a:xfrm>
                <a:off x="1357429" y="1409313"/>
                <a:ext cx="25019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>
                    <a:solidFill>
                      <a:srgbClr val="7030A0"/>
                    </a:solidFill>
                  </a:rPr>
                  <a:t>ID</a:t>
                </a:r>
              </a:p>
              <a:p>
                <a:r>
                  <a:rPr lang="es-ES" dirty="0">
                    <a:solidFill>
                      <a:srgbClr val="7030A0"/>
                    </a:solidFill>
                  </a:rPr>
                  <a:t>NOMBRE</a:t>
                </a:r>
              </a:p>
              <a:p>
                <a:r>
                  <a:rPr lang="es-ES" dirty="0">
                    <a:solidFill>
                      <a:srgbClr val="7030A0"/>
                    </a:solidFill>
                  </a:rPr>
                  <a:t>DESCRIPCION</a:t>
                </a:r>
              </a:p>
              <a:p>
                <a:r>
                  <a:rPr lang="es-ES" dirty="0">
                    <a:solidFill>
                      <a:srgbClr val="7030A0"/>
                    </a:solidFill>
                  </a:rPr>
                  <a:t>CATEGORIA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76625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B46FEE4-F07C-4CEE-BB28-15D66B3DEB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6" t="15487" r="31136" b="17576"/>
          <a:stretch/>
        </p:blipFill>
        <p:spPr>
          <a:xfrm>
            <a:off x="1099127" y="757383"/>
            <a:ext cx="9827491" cy="553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51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E43D4F8-05FC-42C2-80DC-A6AAB6419D97}"/>
              </a:ext>
            </a:extLst>
          </p:cNvPr>
          <p:cNvSpPr txBox="1"/>
          <p:nvPr/>
        </p:nvSpPr>
        <p:spPr>
          <a:xfrm>
            <a:off x="1746503" y="414450"/>
            <a:ext cx="7598665" cy="646331"/>
          </a:xfrm>
          <a:prstGeom prst="rect">
            <a:avLst/>
          </a:prstGeom>
          <a:solidFill>
            <a:srgbClr val="FFD5FA"/>
          </a:solidFill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7030A0"/>
                </a:solidFill>
              </a:rPr>
              <a:t>Modifico la conexión a </a:t>
            </a:r>
            <a:r>
              <a:rPr lang="es-ES" dirty="0" err="1">
                <a:solidFill>
                  <a:srgbClr val="7030A0"/>
                </a:solidFill>
              </a:rPr>
              <a:t>bbdd</a:t>
            </a:r>
            <a:r>
              <a:rPr lang="es-ES" dirty="0">
                <a:solidFill>
                  <a:srgbClr val="7030A0"/>
                </a:solidFill>
              </a:rPr>
              <a:t> para no usar la cadena escrita directamente en el </a:t>
            </a:r>
            <a:r>
              <a:rPr lang="es-ES" dirty="0" err="1">
                <a:solidFill>
                  <a:srgbClr val="7030A0"/>
                </a:solidFill>
              </a:rPr>
              <a:t>OnConfiguring</a:t>
            </a:r>
            <a:r>
              <a:rPr lang="es-ES" dirty="0">
                <a:solidFill>
                  <a:srgbClr val="7030A0"/>
                </a:solidFill>
              </a:rPr>
              <a:t>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B847110-1D89-419F-B115-B082FC42A0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6" t="12256" r="20379" b="34680"/>
          <a:stretch/>
        </p:blipFill>
        <p:spPr>
          <a:xfrm>
            <a:off x="1140037" y="1674089"/>
            <a:ext cx="9911925" cy="384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053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BB14C7-5F1C-464E-AC3B-9572DD5660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47266" y="1437673"/>
            <a:ext cx="8791575" cy="2387600"/>
          </a:xfrm>
        </p:spPr>
        <p:txBody>
          <a:bodyPr/>
          <a:lstStyle/>
          <a:p>
            <a:r>
              <a:rPr lang="es-ES" dirty="0"/>
              <a:t>BUSINESS LOGIC.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0953926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0FB6E3B-B94C-4E05-9B2E-43712192DC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090" t="12525" r="909" b="21078"/>
          <a:stretch/>
        </p:blipFill>
        <p:spPr>
          <a:xfrm>
            <a:off x="1653310" y="1025236"/>
            <a:ext cx="4091708" cy="509397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929491C-5332-4D99-A38D-90842DAD978D}"/>
              </a:ext>
            </a:extLst>
          </p:cNvPr>
          <p:cNvSpPr txBox="1"/>
          <p:nvPr/>
        </p:nvSpPr>
        <p:spPr>
          <a:xfrm>
            <a:off x="6281558" y="2252487"/>
            <a:ext cx="4404915" cy="923330"/>
          </a:xfrm>
          <a:prstGeom prst="rect">
            <a:avLst/>
          </a:prstGeom>
          <a:solidFill>
            <a:srgbClr val="FFD5FA"/>
          </a:solidFill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7030A0"/>
                </a:solidFill>
              </a:rPr>
              <a:t>Creo la capa de </a:t>
            </a:r>
            <a:r>
              <a:rPr lang="es-ES" dirty="0" err="1">
                <a:solidFill>
                  <a:srgbClr val="7030A0"/>
                </a:solidFill>
              </a:rPr>
              <a:t>BusinessLogic</a:t>
            </a:r>
            <a:r>
              <a:rPr lang="es-ES" dirty="0">
                <a:solidFill>
                  <a:srgbClr val="7030A0"/>
                </a:solidFill>
              </a:rPr>
              <a:t> y le añado los </a:t>
            </a:r>
            <a:r>
              <a:rPr lang="es-ES" dirty="0" err="1">
                <a:solidFill>
                  <a:srgbClr val="7030A0"/>
                </a:solidFill>
              </a:rPr>
              <a:t>Repositories</a:t>
            </a:r>
            <a:r>
              <a:rPr lang="es-ES" dirty="0">
                <a:solidFill>
                  <a:srgbClr val="7030A0"/>
                </a:solidFill>
              </a:rPr>
              <a:t> (una interfaz y una implementación por cada entidad).</a:t>
            </a:r>
          </a:p>
        </p:txBody>
      </p:sp>
    </p:spTree>
    <p:extLst>
      <p:ext uri="{BB962C8B-B14F-4D97-AF65-F5344CB8AC3E}">
        <p14:creationId xmlns:p14="http://schemas.microsoft.com/office/powerpoint/2010/main" val="31279604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E5279A5-0C5D-4724-AB5D-B005DD49FFFC}"/>
              </a:ext>
            </a:extLst>
          </p:cNvPr>
          <p:cNvSpPr txBox="1"/>
          <p:nvPr/>
        </p:nvSpPr>
        <p:spPr>
          <a:xfrm>
            <a:off x="1691086" y="318583"/>
            <a:ext cx="3091122" cy="369332"/>
          </a:xfrm>
          <a:prstGeom prst="rect">
            <a:avLst/>
          </a:prstGeom>
          <a:solidFill>
            <a:srgbClr val="FFD5FA"/>
          </a:solidFill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7030A0"/>
                </a:solidFill>
              </a:rPr>
              <a:t>Ejemplo de un </a:t>
            </a:r>
            <a:r>
              <a:rPr lang="es-ES" dirty="0" err="1">
                <a:solidFill>
                  <a:srgbClr val="7030A0"/>
                </a:solidFill>
              </a:rPr>
              <a:t>IRepository</a:t>
            </a:r>
            <a:endParaRPr lang="es-ES" dirty="0">
              <a:solidFill>
                <a:srgbClr val="7030A0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5904A74-962F-4A0B-BC07-1B2444F1BA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3" t="18182" r="46439" b="33603"/>
          <a:stretch/>
        </p:blipFill>
        <p:spPr>
          <a:xfrm>
            <a:off x="2401454" y="1533235"/>
            <a:ext cx="6742546" cy="395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363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3F28832-9F8F-4B06-9B85-C0DD094268EE}"/>
              </a:ext>
            </a:extLst>
          </p:cNvPr>
          <p:cNvSpPr txBox="1"/>
          <p:nvPr/>
        </p:nvSpPr>
        <p:spPr>
          <a:xfrm>
            <a:off x="1691086" y="318583"/>
            <a:ext cx="3091122" cy="369332"/>
          </a:xfrm>
          <a:prstGeom prst="rect">
            <a:avLst/>
          </a:prstGeom>
          <a:solidFill>
            <a:srgbClr val="FFD5FA"/>
          </a:solidFill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7030A0"/>
                </a:solidFill>
              </a:rPr>
              <a:t>Ejemplo de un </a:t>
            </a:r>
            <a:r>
              <a:rPr lang="es-ES" dirty="0" err="1">
                <a:solidFill>
                  <a:srgbClr val="7030A0"/>
                </a:solidFill>
              </a:rPr>
              <a:t>Repository</a:t>
            </a:r>
            <a:endParaRPr lang="es-ES" dirty="0">
              <a:solidFill>
                <a:srgbClr val="7030A0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6FCE994-9B7F-4253-95CE-BC18E6385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187" y="1516496"/>
            <a:ext cx="5228793" cy="394277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5396CD5-396F-40BF-A945-9A98DEB87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27" y="1398732"/>
            <a:ext cx="6166560" cy="406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89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E82459A-F2A2-4793-AF70-7725E9E44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62" t="22529" r="54138" b="22299"/>
          <a:stretch/>
        </p:blipFill>
        <p:spPr>
          <a:xfrm>
            <a:off x="2238702" y="1197907"/>
            <a:ext cx="5391807" cy="446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744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9D1D11-893D-4AAA-85B9-7D72741D2C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4410" y="1427163"/>
            <a:ext cx="8791575" cy="2387600"/>
          </a:xfrm>
        </p:spPr>
        <p:txBody>
          <a:bodyPr/>
          <a:lstStyle/>
          <a:p>
            <a:r>
              <a:rPr lang="es-ES" dirty="0"/>
              <a:t>DTOS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350276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EE71D0A-01C4-4062-B0FE-6CD15035A485}"/>
              </a:ext>
            </a:extLst>
          </p:cNvPr>
          <p:cNvSpPr txBox="1"/>
          <p:nvPr/>
        </p:nvSpPr>
        <p:spPr>
          <a:xfrm>
            <a:off x="6870061" y="2294528"/>
            <a:ext cx="4299810" cy="2031325"/>
          </a:xfrm>
          <a:prstGeom prst="rect">
            <a:avLst/>
          </a:prstGeom>
          <a:solidFill>
            <a:srgbClr val="FFD5FA"/>
          </a:solidFill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7030A0"/>
                </a:solidFill>
              </a:rPr>
              <a:t>Creo otra librería de clases en la que agrupo los </a:t>
            </a:r>
            <a:r>
              <a:rPr lang="es-ES" dirty="0" err="1">
                <a:solidFill>
                  <a:srgbClr val="7030A0"/>
                </a:solidFill>
              </a:rPr>
              <a:t>DTOs</a:t>
            </a:r>
            <a:r>
              <a:rPr lang="es-ES" dirty="0">
                <a:solidFill>
                  <a:srgbClr val="7030A0"/>
                </a:solidFill>
              </a:rPr>
              <a:t>.</a:t>
            </a:r>
          </a:p>
          <a:p>
            <a:r>
              <a:rPr lang="es-ES" dirty="0">
                <a:solidFill>
                  <a:srgbClr val="7030A0"/>
                </a:solidFill>
              </a:rPr>
              <a:t>Para los que no los hayan creado nunca son clases que encapsulan las propiedades de los objetos con los que va a trabajar la parte cliente que pueden o no ser iguales a los modelos que utiliza el </a:t>
            </a:r>
            <a:r>
              <a:rPr lang="es-ES" dirty="0" err="1">
                <a:solidFill>
                  <a:srgbClr val="7030A0"/>
                </a:solidFill>
              </a:rPr>
              <a:t>backend</a:t>
            </a:r>
            <a:r>
              <a:rPr lang="es-ES" dirty="0">
                <a:solidFill>
                  <a:srgbClr val="7030A0"/>
                </a:solidFill>
              </a:rPr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F8ABDBC-81B2-433D-8665-133F890F4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532" y="2620878"/>
            <a:ext cx="415290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8744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BF03FAF0-C2F4-491A-94F9-5AF56662B1FF}"/>
              </a:ext>
            </a:extLst>
          </p:cNvPr>
          <p:cNvSpPr txBox="1"/>
          <p:nvPr/>
        </p:nvSpPr>
        <p:spPr>
          <a:xfrm>
            <a:off x="1533432" y="203868"/>
            <a:ext cx="2534071" cy="369332"/>
          </a:xfrm>
          <a:prstGeom prst="rect">
            <a:avLst/>
          </a:prstGeom>
          <a:solidFill>
            <a:srgbClr val="FFD5FA"/>
          </a:solidFill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7030A0"/>
                </a:solidFill>
              </a:rPr>
              <a:t>Estos son los </a:t>
            </a:r>
            <a:r>
              <a:rPr lang="es-ES" dirty="0" err="1">
                <a:solidFill>
                  <a:srgbClr val="7030A0"/>
                </a:solidFill>
              </a:rPr>
              <a:t>DTOs</a:t>
            </a:r>
            <a:r>
              <a:rPr lang="es-ES" dirty="0">
                <a:solidFill>
                  <a:srgbClr val="7030A0"/>
                </a:solidFill>
              </a:rPr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47A8CCA-4628-46CC-BBEF-02CDAE4A3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05" y="762200"/>
            <a:ext cx="5022850" cy="295132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3495EDB-D8D6-4520-BF91-3504B8F09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05" y="3902525"/>
            <a:ext cx="4807237" cy="279307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E47E6AA-C307-4AC9-94F3-2386EDE91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99855"/>
            <a:ext cx="4807237" cy="35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792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56D3F9-DC2D-4580-8306-7217F26BF2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>
                <a:solidFill>
                  <a:srgbClr val="7030A0"/>
                </a:solidFill>
              </a:rPr>
              <a:t>Creación de la base de datos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A1C930D-9A40-4C8A-88A7-29E6106093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2800" dirty="0" err="1">
                <a:solidFill>
                  <a:srgbClr val="7030A0"/>
                </a:solidFill>
              </a:rPr>
              <a:t>Mysql</a:t>
            </a:r>
            <a:endParaRPr lang="es-ES" sz="28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1218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8D64AF-CD91-47BD-8591-17F953BEF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5017" y="1301038"/>
            <a:ext cx="8791575" cy="2387600"/>
          </a:xfrm>
        </p:spPr>
        <p:txBody>
          <a:bodyPr/>
          <a:lstStyle/>
          <a:p>
            <a:r>
              <a:rPr lang="es-ES" dirty="0" err="1"/>
              <a:t>mANAGERS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5797715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FC6C46D-60AA-4034-98D2-FB20DB0F13B5}"/>
              </a:ext>
            </a:extLst>
          </p:cNvPr>
          <p:cNvSpPr txBox="1"/>
          <p:nvPr/>
        </p:nvSpPr>
        <p:spPr>
          <a:xfrm>
            <a:off x="6870061" y="2294528"/>
            <a:ext cx="4299810" cy="2585323"/>
          </a:xfrm>
          <a:prstGeom prst="rect">
            <a:avLst/>
          </a:prstGeom>
          <a:solidFill>
            <a:srgbClr val="FFD5FA"/>
          </a:solidFill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7030A0"/>
                </a:solidFill>
              </a:rPr>
              <a:t>Creo otra librería de clases en la que agrupo para los managers que es donde voy a tener la lógica de mi </a:t>
            </a:r>
            <a:r>
              <a:rPr lang="es-ES" dirty="0" err="1">
                <a:solidFill>
                  <a:srgbClr val="7030A0"/>
                </a:solidFill>
              </a:rPr>
              <a:t>WebApi</a:t>
            </a:r>
            <a:r>
              <a:rPr lang="es-ES" dirty="0">
                <a:solidFill>
                  <a:srgbClr val="7030A0"/>
                </a:solidFill>
              </a:rPr>
              <a:t>. </a:t>
            </a:r>
          </a:p>
          <a:p>
            <a:r>
              <a:rPr lang="es-ES" dirty="0">
                <a:solidFill>
                  <a:srgbClr val="7030A0"/>
                </a:solidFill>
              </a:rPr>
              <a:t>Para ello creo por un lado la interfaz de cada manager y en otra clase la implementación.</a:t>
            </a:r>
          </a:p>
          <a:p>
            <a:r>
              <a:rPr lang="es-ES" dirty="0">
                <a:solidFill>
                  <a:srgbClr val="7030A0"/>
                </a:solidFill>
              </a:rPr>
              <a:t>Es importante además tener en las dependencias, una apuntando a los DTOS y otra a la capa </a:t>
            </a:r>
            <a:r>
              <a:rPr lang="es-ES" dirty="0" err="1">
                <a:solidFill>
                  <a:srgbClr val="7030A0"/>
                </a:solidFill>
              </a:rPr>
              <a:t>BusinessLogic</a:t>
            </a:r>
            <a:endParaRPr lang="es-ES" dirty="0">
              <a:solidFill>
                <a:srgbClr val="7030A0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E96FE45-F897-47BE-B9C5-97F8BAB21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075" y="730971"/>
            <a:ext cx="489585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595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F5A9C080-EDBA-4885-8BD4-B8C6F33E17C4}"/>
              </a:ext>
            </a:extLst>
          </p:cNvPr>
          <p:cNvSpPr txBox="1"/>
          <p:nvPr/>
        </p:nvSpPr>
        <p:spPr>
          <a:xfrm>
            <a:off x="1533432" y="203868"/>
            <a:ext cx="2534071" cy="369332"/>
          </a:xfrm>
          <a:prstGeom prst="rect">
            <a:avLst/>
          </a:prstGeom>
          <a:solidFill>
            <a:srgbClr val="FFD5FA"/>
          </a:solidFill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7030A0"/>
                </a:solidFill>
              </a:rPr>
              <a:t>Estos son los </a:t>
            </a:r>
            <a:r>
              <a:rPr lang="es-ES" dirty="0" err="1">
                <a:solidFill>
                  <a:srgbClr val="7030A0"/>
                </a:solidFill>
              </a:rPr>
              <a:t>IManagers</a:t>
            </a:r>
            <a:endParaRPr lang="es-ES" dirty="0">
              <a:solidFill>
                <a:srgbClr val="7030A0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DF541A1-73A2-4603-8B5B-46CB8697E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640" y="1542617"/>
            <a:ext cx="5524500" cy="349567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757ED96-F0A0-4F45-8981-157C80BAA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19" y="1542617"/>
            <a:ext cx="541972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6527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8CF9CA3-D811-4496-885A-A085B82B7407}"/>
              </a:ext>
            </a:extLst>
          </p:cNvPr>
          <p:cNvSpPr txBox="1"/>
          <p:nvPr/>
        </p:nvSpPr>
        <p:spPr>
          <a:xfrm>
            <a:off x="1533432" y="203868"/>
            <a:ext cx="8241189" cy="369332"/>
          </a:xfrm>
          <a:prstGeom prst="rect">
            <a:avLst/>
          </a:prstGeom>
          <a:solidFill>
            <a:srgbClr val="FFD5FA"/>
          </a:solidFill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7030A0"/>
                </a:solidFill>
              </a:rPr>
              <a:t>Estos son los Managers (la implementación y donde está la lógica) de la </a:t>
            </a:r>
            <a:r>
              <a:rPr lang="es-ES" dirty="0" err="1">
                <a:solidFill>
                  <a:srgbClr val="7030A0"/>
                </a:solidFill>
              </a:rPr>
              <a:t>WebApi</a:t>
            </a:r>
            <a:r>
              <a:rPr lang="es-ES" dirty="0">
                <a:solidFill>
                  <a:srgbClr val="7030A0"/>
                </a:solidFill>
              </a:rPr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4EE7A3C-5188-4C6E-9FF8-A7FC63217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830" y="722911"/>
            <a:ext cx="9544339" cy="5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610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8CAE31D-5541-4BF5-BFBC-1C09FFB34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1014412"/>
            <a:ext cx="1003935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840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159102-956B-4F57-B049-1E155AE08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327" y="1185425"/>
            <a:ext cx="8791575" cy="2387600"/>
          </a:xfrm>
        </p:spPr>
        <p:txBody>
          <a:bodyPr/>
          <a:lstStyle/>
          <a:p>
            <a:r>
              <a:rPr lang="es-ES" dirty="0"/>
              <a:t>Web api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9910463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99DA949-D4AA-4BFE-8531-830E855728AA}"/>
              </a:ext>
            </a:extLst>
          </p:cNvPr>
          <p:cNvSpPr txBox="1"/>
          <p:nvPr/>
        </p:nvSpPr>
        <p:spPr>
          <a:xfrm>
            <a:off x="6623680" y="2271163"/>
            <a:ext cx="4336276" cy="1477328"/>
          </a:xfrm>
          <a:prstGeom prst="rect">
            <a:avLst/>
          </a:prstGeom>
          <a:solidFill>
            <a:srgbClr val="FFD5FA"/>
          </a:solidFill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7030A0"/>
                </a:solidFill>
              </a:rPr>
              <a:t>Lo primero con lo que me encuentro es que tengo que instalar más dependencias y actualizar otras. Así que con el </a:t>
            </a:r>
            <a:r>
              <a:rPr lang="es-ES" dirty="0" err="1">
                <a:solidFill>
                  <a:srgbClr val="7030A0"/>
                </a:solidFill>
              </a:rPr>
              <a:t>NuGet</a:t>
            </a:r>
            <a:r>
              <a:rPr lang="es-ES" dirty="0">
                <a:solidFill>
                  <a:srgbClr val="7030A0"/>
                </a:solidFill>
              </a:rPr>
              <a:t> manager instalo las que se ven aquí y luego añado las referencias al resto de Proyectos.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B1B722A-3157-4321-B327-6564E4E06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119" y="833437"/>
            <a:ext cx="496252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494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134CA45-EB90-4D59-9079-8150A14F0A45}"/>
              </a:ext>
            </a:extLst>
          </p:cNvPr>
          <p:cNvSpPr txBox="1"/>
          <p:nvPr/>
        </p:nvSpPr>
        <p:spPr>
          <a:xfrm>
            <a:off x="1608335" y="322290"/>
            <a:ext cx="8320756" cy="923330"/>
          </a:xfrm>
          <a:prstGeom prst="rect">
            <a:avLst/>
          </a:prstGeom>
          <a:solidFill>
            <a:srgbClr val="FFD5FA"/>
          </a:solidFill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7030A0"/>
                </a:solidFill>
              </a:rPr>
              <a:t>Es importante configurar las propiedades del </a:t>
            </a:r>
            <a:r>
              <a:rPr lang="es-ES" dirty="0" err="1">
                <a:solidFill>
                  <a:srgbClr val="7030A0"/>
                </a:solidFill>
              </a:rPr>
              <a:t>appsettings.json</a:t>
            </a:r>
            <a:r>
              <a:rPr lang="es-ES" dirty="0">
                <a:solidFill>
                  <a:srgbClr val="7030A0"/>
                </a:solidFill>
              </a:rPr>
              <a:t> con botón derecho </a:t>
            </a:r>
            <a:r>
              <a:rPr lang="es-ES" dirty="0">
                <a:solidFill>
                  <a:srgbClr val="7030A0"/>
                </a:solidFill>
                <a:sym typeface="Wingdings" panose="05000000000000000000" pitchFamily="2" charset="2"/>
              </a:rPr>
              <a:t> Propiedades y a continuación configurarlo de esta forma para que no dé error cada vez que ejecutemos.</a:t>
            </a:r>
            <a:endParaRPr lang="es-ES" dirty="0">
              <a:solidFill>
                <a:srgbClr val="7030A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964897E-55FB-4C48-A746-9B4011731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36" y="1771799"/>
            <a:ext cx="10548302" cy="418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9146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6E87974-B3DD-4DE2-BEEA-72196410BC1E}"/>
              </a:ext>
            </a:extLst>
          </p:cNvPr>
          <p:cNvSpPr txBox="1"/>
          <p:nvPr/>
        </p:nvSpPr>
        <p:spPr>
          <a:xfrm>
            <a:off x="8017163" y="2335816"/>
            <a:ext cx="2844800" cy="923330"/>
          </a:xfrm>
          <a:prstGeom prst="rect">
            <a:avLst/>
          </a:prstGeom>
          <a:solidFill>
            <a:srgbClr val="FFD5FA"/>
          </a:solidFill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7030A0"/>
                </a:solidFill>
              </a:rPr>
              <a:t>Creo mi </a:t>
            </a:r>
            <a:r>
              <a:rPr lang="es-ES" dirty="0" err="1">
                <a:solidFill>
                  <a:srgbClr val="7030A0"/>
                </a:solidFill>
              </a:rPr>
              <a:t>controller</a:t>
            </a:r>
            <a:r>
              <a:rPr lang="es-ES" dirty="0">
                <a:solidFill>
                  <a:srgbClr val="7030A0"/>
                </a:solidFill>
              </a:rPr>
              <a:t> de forma muy simple ya que solo tiene </a:t>
            </a:r>
            <a:r>
              <a:rPr lang="es-ES" dirty="0" err="1">
                <a:solidFill>
                  <a:srgbClr val="7030A0"/>
                </a:solidFill>
              </a:rPr>
              <a:t>gets</a:t>
            </a:r>
            <a:r>
              <a:rPr lang="es-ES" dirty="0">
                <a:solidFill>
                  <a:srgbClr val="7030A0"/>
                </a:solidFill>
              </a:rPr>
              <a:t>, tal que así.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2FFE0EB-35A8-4B8B-8D13-9E265BA13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37" y="415636"/>
            <a:ext cx="5159869" cy="602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86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7A6BFB3-5773-499A-85A4-D97E2D338A0B}"/>
              </a:ext>
            </a:extLst>
          </p:cNvPr>
          <p:cNvSpPr txBox="1"/>
          <p:nvPr/>
        </p:nvSpPr>
        <p:spPr>
          <a:xfrm>
            <a:off x="1265381" y="183742"/>
            <a:ext cx="3694546" cy="370439"/>
          </a:xfrm>
          <a:prstGeom prst="rect">
            <a:avLst/>
          </a:prstGeom>
          <a:solidFill>
            <a:srgbClr val="FFD5FA"/>
          </a:solidFill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7030A0"/>
                </a:solidFill>
              </a:rPr>
              <a:t>Y aquí los resultados de la ejecución.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EB95EE2-D6B5-45AF-8C6F-F1AC40225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714" y="824715"/>
            <a:ext cx="5534025" cy="21526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9989699-E666-40F7-8416-B862987F0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370" y="2894661"/>
            <a:ext cx="8382722" cy="366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87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33771A0-DF95-47EC-805F-E2DFBC41F169}"/>
              </a:ext>
            </a:extLst>
          </p:cNvPr>
          <p:cNvSpPr txBox="1"/>
          <p:nvPr/>
        </p:nvSpPr>
        <p:spPr>
          <a:xfrm>
            <a:off x="1447800" y="558800"/>
            <a:ext cx="993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7030A0"/>
                </a:solidFill>
              </a:rPr>
              <a:t>Descargamos el </a:t>
            </a:r>
            <a:r>
              <a:rPr lang="es-ES" dirty="0" err="1">
                <a:solidFill>
                  <a:srgbClr val="7030A0"/>
                </a:solidFill>
              </a:rPr>
              <a:t>mysql</a:t>
            </a:r>
            <a:r>
              <a:rPr lang="es-ES" dirty="0">
                <a:solidFill>
                  <a:srgbClr val="7030A0"/>
                </a:solidFill>
              </a:rPr>
              <a:t> </a:t>
            </a:r>
            <a:r>
              <a:rPr lang="es-ES" dirty="0" err="1">
                <a:solidFill>
                  <a:srgbClr val="7030A0"/>
                </a:solidFill>
              </a:rPr>
              <a:t>installer</a:t>
            </a:r>
            <a:endParaRPr lang="es-ES" dirty="0">
              <a:solidFill>
                <a:srgbClr val="7030A0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18E3C80-432A-41F5-AFEC-72BF58FDBE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47" r="18691" b="14397"/>
          <a:stretch/>
        </p:blipFill>
        <p:spPr>
          <a:xfrm>
            <a:off x="1861686" y="1311442"/>
            <a:ext cx="7580697" cy="423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0146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56D57A7-CACA-48C5-8E74-DBC9FEDD2749}"/>
              </a:ext>
            </a:extLst>
          </p:cNvPr>
          <p:cNvSpPr txBox="1"/>
          <p:nvPr/>
        </p:nvSpPr>
        <p:spPr>
          <a:xfrm>
            <a:off x="331209" y="3613712"/>
            <a:ext cx="3352801" cy="1754326"/>
          </a:xfrm>
          <a:prstGeom prst="rect">
            <a:avLst/>
          </a:prstGeom>
          <a:solidFill>
            <a:srgbClr val="FFD5FA"/>
          </a:solidFill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7030A0"/>
                </a:solidFill>
              </a:rPr>
              <a:t>Importante se puede producir un error que nos diga que no está definida la </a:t>
            </a:r>
            <a:r>
              <a:rPr lang="es-ES" dirty="0" err="1">
                <a:solidFill>
                  <a:srgbClr val="7030A0"/>
                </a:solidFill>
              </a:rPr>
              <a:t>ConnectionString</a:t>
            </a:r>
            <a:r>
              <a:rPr lang="es-ES" dirty="0">
                <a:solidFill>
                  <a:srgbClr val="7030A0"/>
                </a:solidFill>
              </a:rPr>
              <a:t>. Si esto ocurre, simplemente hay que añadirla al </a:t>
            </a:r>
            <a:r>
              <a:rPr lang="es-ES" dirty="0" err="1">
                <a:solidFill>
                  <a:srgbClr val="7030A0"/>
                </a:solidFill>
              </a:rPr>
              <a:t>appsettings.json</a:t>
            </a:r>
            <a:r>
              <a:rPr lang="es-ES" dirty="0">
                <a:solidFill>
                  <a:srgbClr val="7030A0"/>
                </a:solidFill>
              </a:rPr>
              <a:t> de la </a:t>
            </a:r>
            <a:r>
              <a:rPr lang="es-ES" dirty="0" err="1">
                <a:solidFill>
                  <a:srgbClr val="7030A0"/>
                </a:solidFill>
              </a:rPr>
              <a:t>WebAPI</a:t>
            </a:r>
            <a:r>
              <a:rPr lang="es-ES" dirty="0">
                <a:solidFill>
                  <a:srgbClr val="7030A0"/>
                </a:solidFill>
              </a:rPr>
              <a:t>, recompilar y listo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DFF2508-805E-4DAD-992F-718EE4C47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09" y="147782"/>
            <a:ext cx="10454754" cy="290945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D51FD28-0319-42C8-846D-57FA724FB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964" y="3613712"/>
            <a:ext cx="7824932" cy="324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69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C1BB4C7-799F-4EA6-827A-3164094197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42" t="6035" r="19237" b="10176"/>
          <a:stretch/>
        </p:blipFill>
        <p:spPr>
          <a:xfrm>
            <a:off x="202129" y="134754"/>
            <a:ext cx="5370898" cy="412137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FB88475-E560-4653-8A93-9CCEA25960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06" t="6596" r="19000" b="11720"/>
          <a:stretch/>
        </p:blipFill>
        <p:spPr>
          <a:xfrm>
            <a:off x="5872074" y="2184935"/>
            <a:ext cx="5774493" cy="428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8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CE03D59-9410-4EB6-AC2D-1328F123D4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5" t="6480" r="19539" b="12679"/>
          <a:stretch/>
        </p:blipFill>
        <p:spPr>
          <a:xfrm>
            <a:off x="182880" y="115503"/>
            <a:ext cx="5755907" cy="428346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3F8BEA2-81A6-4F68-AD24-C75D276BAA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63" t="6316" r="19079" b="11438"/>
          <a:stretch/>
        </p:blipFill>
        <p:spPr>
          <a:xfrm>
            <a:off x="5861785" y="2130028"/>
            <a:ext cx="6147335" cy="461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68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2B4BE70-0F36-4C22-9923-18DA98C03C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21" t="6035" r="19079" b="11018"/>
          <a:stretch/>
        </p:blipFill>
        <p:spPr>
          <a:xfrm>
            <a:off x="125129" y="86627"/>
            <a:ext cx="5874130" cy="445649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1613C53-82FF-4EAA-B5CE-3E681B9772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76" t="5778" r="19224" b="12538"/>
          <a:stretch/>
        </p:blipFill>
        <p:spPr>
          <a:xfrm>
            <a:off x="6096000" y="2193005"/>
            <a:ext cx="5999257" cy="448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8569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Marquesina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926</TotalTime>
  <Words>904</Words>
  <Application>Microsoft Office PowerPoint</Application>
  <PresentationFormat>Panorámica</PresentationFormat>
  <Paragraphs>84</Paragraphs>
  <Slides>60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60</vt:i4>
      </vt:variant>
    </vt:vector>
  </HeadingPairs>
  <TitlesOfParts>
    <vt:vector size="68" baseType="lpstr">
      <vt:lpstr>AR DESTINE</vt:lpstr>
      <vt:lpstr>Arial</vt:lpstr>
      <vt:lpstr>Calibri</vt:lpstr>
      <vt:lpstr>Consolas</vt:lpstr>
      <vt:lpstr>Trebuchet MS</vt:lpstr>
      <vt:lpstr>Tw Cen MT</vt:lpstr>
      <vt:lpstr>Wingdings</vt:lpstr>
      <vt:lpstr>Circuito</vt:lpstr>
      <vt:lpstr>MICROBIOLOGIA TEST.  Pet Project verano 2018</vt:lpstr>
      <vt:lpstr>PRIMEROS PASOS: DEFINIR LA APLICACIÓN </vt:lpstr>
      <vt:lpstr>DECISIÓN DE LAS TECNOLOGÍAS A USAR</vt:lpstr>
      <vt:lpstr>Datos: diseño de tablas</vt:lpstr>
      <vt:lpstr>Creación de la base de datos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Creación de la web api</vt:lpstr>
      <vt:lpstr>Presentación de PowerPoint</vt:lpstr>
      <vt:lpstr>Presentación de PowerPoint</vt:lpstr>
      <vt:lpstr>Presentación de PowerPoint</vt:lpstr>
      <vt:lpstr>Presentación de PowerPoint</vt:lpstr>
      <vt:lpstr>CONEXIÓN CON LA BASE DE DATOS Y GENERACIÓN DEL CONTEXTO.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BUSINESS LOGIC.</vt:lpstr>
      <vt:lpstr>Presentación de PowerPoint</vt:lpstr>
      <vt:lpstr>Presentación de PowerPoint</vt:lpstr>
      <vt:lpstr>Presentación de PowerPoint</vt:lpstr>
      <vt:lpstr>Presentación de PowerPoint</vt:lpstr>
      <vt:lpstr>DTOS</vt:lpstr>
      <vt:lpstr>Presentación de PowerPoint</vt:lpstr>
      <vt:lpstr>Presentación de PowerPoint</vt:lpstr>
      <vt:lpstr>mANAGERS</vt:lpstr>
      <vt:lpstr>Presentación de PowerPoint</vt:lpstr>
      <vt:lpstr>Presentación de PowerPoint</vt:lpstr>
      <vt:lpstr>Presentación de PowerPoint</vt:lpstr>
      <vt:lpstr>Presentación de PowerPoint</vt:lpstr>
      <vt:lpstr>Web api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Propósitos de año nuevo que se cumplen.</dc:title>
  <dc:creator>Azahara Fernandez Guizan</dc:creator>
  <cp:lastModifiedBy>Azahara Fernandez Guizan</cp:lastModifiedBy>
  <cp:revision>82</cp:revision>
  <dcterms:created xsi:type="dcterms:W3CDTF">2018-05-26T15:59:19Z</dcterms:created>
  <dcterms:modified xsi:type="dcterms:W3CDTF">2018-07-31T15:22:41Z</dcterms:modified>
</cp:coreProperties>
</file>